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83"/>
  </p:notesMasterIdLst>
  <p:sldIdLst>
    <p:sldId id="460" r:id="rId2"/>
    <p:sldId id="862" r:id="rId3"/>
    <p:sldId id="257" r:id="rId4"/>
    <p:sldId id="852" r:id="rId5"/>
    <p:sldId id="272" r:id="rId6"/>
    <p:sldId id="286" r:id="rId7"/>
    <p:sldId id="493" r:id="rId8"/>
    <p:sldId id="494" r:id="rId9"/>
    <p:sldId id="495" r:id="rId10"/>
    <p:sldId id="287" r:id="rId11"/>
    <p:sldId id="290" r:id="rId12"/>
    <p:sldId id="656" r:id="rId13"/>
    <p:sldId id="853" r:id="rId14"/>
    <p:sldId id="492" r:id="rId15"/>
    <p:sldId id="501" r:id="rId16"/>
    <p:sldId id="854" r:id="rId17"/>
    <p:sldId id="488" r:id="rId18"/>
    <p:sldId id="487" r:id="rId19"/>
    <p:sldId id="617" r:id="rId20"/>
    <p:sldId id="611" r:id="rId21"/>
    <p:sldId id="644" r:id="rId22"/>
    <p:sldId id="655" r:id="rId23"/>
    <p:sldId id="664" r:id="rId24"/>
    <p:sldId id="648" r:id="rId25"/>
    <p:sldId id="646" r:id="rId26"/>
    <p:sldId id="639" r:id="rId27"/>
    <p:sldId id="647" r:id="rId28"/>
    <p:sldId id="640" r:id="rId29"/>
    <p:sldId id="636" r:id="rId30"/>
    <p:sldId id="517" r:id="rId31"/>
    <p:sldId id="486" r:id="rId32"/>
    <p:sldId id="629" r:id="rId33"/>
    <p:sldId id="855" r:id="rId34"/>
    <p:sldId id="541" r:id="rId35"/>
    <p:sldId id="544" r:id="rId36"/>
    <p:sldId id="300" r:id="rId37"/>
    <p:sldId id="547" r:id="rId38"/>
    <p:sldId id="548" r:id="rId39"/>
    <p:sldId id="864" r:id="rId40"/>
    <p:sldId id="545" r:id="rId41"/>
    <p:sldId id="299" r:id="rId42"/>
    <p:sldId id="261" r:id="rId43"/>
    <p:sldId id="670" r:id="rId44"/>
    <p:sldId id="856" r:id="rId45"/>
    <p:sldId id="581" r:id="rId46"/>
    <p:sldId id="583" r:id="rId47"/>
    <p:sldId id="584" r:id="rId48"/>
    <p:sldId id="857" r:id="rId49"/>
    <p:sldId id="556" r:id="rId50"/>
    <p:sldId id="557" r:id="rId51"/>
    <p:sldId id="661" r:id="rId52"/>
    <p:sldId id="558" r:id="rId53"/>
    <p:sldId id="560" r:id="rId54"/>
    <p:sldId id="552" r:id="rId55"/>
    <p:sldId id="555" r:id="rId56"/>
    <p:sldId id="562" r:id="rId57"/>
    <p:sldId id="564" r:id="rId58"/>
    <p:sldId id="572" r:id="rId59"/>
    <p:sldId id="566" r:id="rId60"/>
    <p:sldId id="570" r:id="rId61"/>
    <p:sldId id="568" r:id="rId62"/>
    <p:sldId id="347" r:id="rId63"/>
    <p:sldId id="651" r:id="rId64"/>
    <p:sldId id="554" r:id="rId65"/>
    <p:sldId id="672" r:id="rId66"/>
    <p:sldId id="550" r:id="rId67"/>
    <p:sldId id="551" r:id="rId68"/>
    <p:sldId id="662" r:id="rId69"/>
    <p:sldId id="663" r:id="rId70"/>
    <p:sldId id="858" r:id="rId71"/>
    <p:sldId id="657" r:id="rId72"/>
    <p:sldId id="319" r:id="rId73"/>
    <p:sldId id="534" r:id="rId74"/>
    <p:sldId id="610" r:id="rId75"/>
    <p:sldId id="859" r:id="rId76"/>
    <p:sldId id="531" r:id="rId77"/>
    <p:sldId id="532" r:id="rId78"/>
    <p:sldId id="533" r:id="rId79"/>
    <p:sldId id="671" r:id="rId80"/>
    <p:sldId id="863" r:id="rId81"/>
    <p:sldId id="861" r:id="rId82"/>
  </p:sldIdLst>
  <p:sldSz cx="9906000" cy="6858000" type="A4"/>
  <p:notesSz cx="6797675" cy="9926638"/>
  <p:defaultTextStyle>
    <a:defPPr>
      <a:defRPr lang="en-US"/>
    </a:defPPr>
    <a:lvl1pPr marL="0" lvl="0"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200" b="1"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0" d="100"/>
          <a:sy n="70" d="100"/>
        </p:scale>
        <p:origin x="96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lstStyle>
            <a:lvl1pPr eaLnBrk="1" hangingPunct="1">
              <a:buSzPct val="100000"/>
              <a:defRPr/>
            </a:lvl1pPr>
          </a:lstStyle>
          <a:p>
            <a:pPr marL="0" marR="0" lvl="0" indent="0" algn="l" defTabSz="914400" rtl="0" eaLnBrk="1" fontAlgn="base" latinLnBrk="0" hangingPunct="1">
              <a:lnSpc>
                <a:spcPct val="100000"/>
              </a:lnSpc>
              <a:spcBef>
                <a:spcPct val="0"/>
              </a:spcBef>
              <a:spcAft>
                <a:spcPct val="0"/>
              </a:spcAft>
              <a:buClrTx/>
              <a:buSzPct val="100000"/>
              <a:buFontTx/>
              <a:buNone/>
              <a:defRPr/>
            </a:pPr>
            <a:endParaRPr kumimoji="0" lang="en-US" altLang="zh-CN" sz="1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9" name="Rectangle 3"/>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lstStyle>
            <a:lvl1pPr algn="r" eaLnBrk="1" hangingPunct="1">
              <a:buSzPct val="100000"/>
              <a:defRPr/>
            </a:lvl1pPr>
          </a:lstStyle>
          <a:p>
            <a:pPr marL="0" marR="0" lvl="0" indent="0" algn="r" defTabSz="914400" rtl="0" eaLnBrk="1" fontAlgn="base" latinLnBrk="0" hangingPunct="1">
              <a:lnSpc>
                <a:spcPct val="100000"/>
              </a:lnSpc>
              <a:spcBef>
                <a:spcPct val="0"/>
              </a:spcBef>
              <a:spcAft>
                <a:spcPct val="0"/>
              </a:spcAft>
              <a:buClrTx/>
              <a:buSzPct val="100000"/>
              <a:buFontTx/>
              <a:buNone/>
              <a:defRPr/>
            </a:pPr>
            <a:endParaRPr kumimoji="0" lang="en-US" altLang="zh-CN" sz="1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8" name="Rectangle 4"/>
          <p:cNvSpPr>
            <a:spLocks noGrp="1" noRot="1" noChangeAspect="1"/>
          </p:cNvSpPr>
          <p:nvPr>
            <p:ph type="sldImg"/>
          </p:nvPr>
        </p:nvSpPr>
        <p:spPr>
          <a:xfrm>
            <a:off x="711200" y="744538"/>
            <a:ext cx="5375275" cy="3722687"/>
          </a:xfrm>
          <a:prstGeom prst="rect">
            <a:avLst/>
          </a:prstGeom>
          <a:noFill/>
          <a:ln w="9525" cap="flat" cmpd="sng">
            <a:solidFill>
              <a:srgbClr val="000000"/>
            </a:solidFill>
            <a:prstDash val="solid"/>
            <a:miter/>
            <a:headEnd type="none" w="med" len="med"/>
            <a:tailEnd type="none" w="med" len="med"/>
          </a:ln>
        </p:spPr>
      </p:sp>
      <p:sp>
        <p:nvSpPr>
          <p:cNvPr id="4101" name="Rectangle 5"/>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Pct val="100000"/>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Pct val="100000"/>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Pct val="100000"/>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Pct val="100000"/>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Pct val="100000"/>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4102" name="Rectangle 6"/>
          <p:cNvSpPr>
            <a:spLocks noGrp="1" noChangeArrowheads="1"/>
          </p:cNvSpPr>
          <p:nvPr>
            <p:ph type="ftr" sz="quarter" idx="4"/>
          </p:nvPr>
        </p:nvSpPr>
        <p:spPr bwMode="auto">
          <a:xfrm>
            <a:off x="0" y="9428163"/>
            <a:ext cx="2946400" cy="496888"/>
          </a:xfrm>
          <a:prstGeom prst="rect">
            <a:avLst/>
          </a:prstGeom>
          <a:noFill/>
          <a:ln>
            <a:noFill/>
          </a:ln>
          <a:effectLst/>
        </p:spPr>
        <p:txBody>
          <a:bodyPr vert="horz" wrap="square" lIns="91440" tIns="45720" rIns="91440" bIns="45720" numCol="1" anchor="b" anchorCtr="0" compatLnSpc="1"/>
          <a:lstStyle>
            <a:lvl1pPr eaLnBrk="1" hangingPunct="1">
              <a:buSzPct val="100000"/>
              <a:defRPr/>
            </a:lvl1pPr>
          </a:lstStyle>
          <a:p>
            <a:pPr marL="0" marR="0" lvl="0" indent="0" algn="l" defTabSz="914400" rtl="0" eaLnBrk="1" fontAlgn="base" latinLnBrk="0" hangingPunct="1">
              <a:lnSpc>
                <a:spcPct val="100000"/>
              </a:lnSpc>
              <a:spcBef>
                <a:spcPct val="0"/>
              </a:spcBef>
              <a:spcAft>
                <a:spcPct val="0"/>
              </a:spcAft>
              <a:buClrTx/>
              <a:buSzPct val="100000"/>
              <a:buFontTx/>
              <a:buNone/>
              <a:defRPr/>
            </a:pPr>
            <a:endParaRPr kumimoji="0" lang="en-US" altLang="zh-CN" sz="1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41610647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buSzPct val="100000"/>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buSzPct val="100000"/>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buSzPct val="100000"/>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buSzPct val="100000"/>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buSzPct val="100000"/>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p:sp>
      <p:sp>
        <p:nvSpPr>
          <p:cNvPr id="8194" name="备注占位符 2"/>
          <p:cNvSpPr>
            <a:spLocks noGrp="1"/>
          </p:cNvSpPr>
          <p:nvPr>
            <p:ph type="body"/>
          </p:nvPr>
        </p:nvSpPr>
        <p:spPr/>
        <p:txBody>
          <a:bodyPr wrap="square" lIns="91440" tIns="45720" rIns="91440" bIns="45720" anchor="t"/>
          <a:lstStyle/>
          <a:p>
            <a:pPr lvl="0"/>
            <a:endParaRPr lang="zh-CN" altLang="en-US" dirty="0"/>
          </a:p>
        </p:txBody>
      </p:sp>
      <p:sp>
        <p:nvSpPr>
          <p:cNvPr id="8195"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latin typeface="Arial" panose="020B0604020202020204" pitchFamily="34" charset="0"/>
                <a:ea typeface="宋体" panose="02010600030101010101" pitchFamily="2" charset="-122"/>
              </a:rPr>
              <a:t>0</a:t>
            </a:fld>
            <a:endParaRPr lang="zh-CN" altLang="en-US" sz="1800" dirty="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6706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7627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4747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p:sp>
      <p:sp>
        <p:nvSpPr>
          <p:cNvPr id="22530" name="备注占位符 2"/>
          <p:cNvSpPr>
            <a:spLocks noGrp="1"/>
          </p:cNvSpPr>
          <p:nvPr>
            <p:ph type="body"/>
          </p:nvPr>
        </p:nvSpPr>
        <p:spPr/>
        <p:txBody>
          <a:bodyPr wrap="square" lIns="91440" tIns="45720" rIns="91440" bIns="45720" anchor="t"/>
          <a:lstStyle/>
          <a:p>
            <a:pPr lvl="0"/>
            <a:endParaRPr lang="zh-CN" altLang="en-US" dirty="0"/>
          </a:p>
        </p:txBody>
      </p:sp>
      <p:sp>
        <p:nvSpPr>
          <p:cNvPr id="22531"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solidFill>
                  <a:srgbClr val="000000"/>
                </a:solidFill>
                <a:latin typeface="Arial" panose="020B0604020202020204" pitchFamily="34" charset="0"/>
                <a:ea typeface="宋体" panose="02010600030101010101" pitchFamily="2" charset="-122"/>
              </a:rPr>
              <a:t>12</a:t>
            </a:fld>
            <a:endParaRPr lang="zh-CN" altLang="en-US" sz="18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00034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3260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7075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TextEdit="1"/>
          </p:cNvSpPr>
          <p:nvPr>
            <p:ph type="sldImg"/>
          </p:nvPr>
        </p:nvSpPr>
        <p:spPr/>
      </p:sp>
      <p:sp>
        <p:nvSpPr>
          <p:cNvPr id="26626" name="备注占位符 2"/>
          <p:cNvSpPr>
            <a:spLocks noGrp="1"/>
          </p:cNvSpPr>
          <p:nvPr>
            <p:ph type="body"/>
          </p:nvPr>
        </p:nvSpPr>
        <p:spPr/>
        <p:txBody>
          <a:bodyPr wrap="square" lIns="91440" tIns="45720" rIns="91440" bIns="45720" anchor="t"/>
          <a:lstStyle/>
          <a:p>
            <a:pPr lvl="0"/>
            <a:endParaRPr lang="zh-CN" altLang="en-US" dirty="0"/>
          </a:p>
        </p:txBody>
      </p:sp>
      <p:sp>
        <p:nvSpPr>
          <p:cNvPr id="26627"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solidFill>
                  <a:srgbClr val="000000"/>
                </a:solidFill>
                <a:latin typeface="Arial" panose="020B0604020202020204" pitchFamily="34" charset="0"/>
                <a:ea typeface="宋体" panose="02010600030101010101" pitchFamily="2" charset="-122"/>
              </a:rPr>
              <a:t>15</a:t>
            </a:fld>
            <a:endParaRPr lang="zh-CN" altLang="en-US" sz="18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88431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19144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3220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0878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4627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p:sp>
      <p:sp>
        <p:nvSpPr>
          <p:cNvPr id="10242" name="Rectangle 3"/>
          <p:cNvSpPr>
            <a:spLocks noGrp="1"/>
          </p:cNvSpPr>
          <p:nvPr>
            <p:ph type="body"/>
          </p:nvPr>
        </p:nvSpPr>
        <p:spPr/>
        <p:txBody>
          <a:bodyPr wrap="square" lIns="91440" tIns="45720" rIns="91440" bIns="45720" anchor="t"/>
          <a:lstStyle/>
          <a:p>
            <a:pPr lvl="0"/>
            <a:endParaRPr lang="zh-CN" altLang="zh-CN" dirty="0"/>
          </a:p>
        </p:txBody>
      </p:sp>
    </p:spTree>
    <p:extLst>
      <p:ext uri="{BB962C8B-B14F-4D97-AF65-F5344CB8AC3E}">
        <p14:creationId xmlns:p14="http://schemas.microsoft.com/office/powerpoint/2010/main" val="5212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49391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294136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85516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1970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108039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061828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17419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47514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075172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88906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TextEdit="1"/>
          </p:cNvSpPr>
          <p:nvPr>
            <p:ph type="sldImg"/>
          </p:nvPr>
        </p:nvSpPr>
        <p:spPr/>
      </p:sp>
      <p:sp>
        <p:nvSpPr>
          <p:cNvPr id="12290" name="备注占位符 2"/>
          <p:cNvSpPr>
            <a:spLocks noGrp="1"/>
          </p:cNvSpPr>
          <p:nvPr>
            <p:ph type="body"/>
          </p:nvPr>
        </p:nvSpPr>
        <p:spPr/>
        <p:txBody>
          <a:bodyPr wrap="square" lIns="91440" tIns="45720" rIns="91440" bIns="45720" anchor="t"/>
          <a:lstStyle/>
          <a:p>
            <a:pPr lvl="0"/>
            <a:endParaRPr lang="zh-CN" altLang="en-US" dirty="0"/>
          </a:p>
        </p:txBody>
      </p:sp>
      <p:sp>
        <p:nvSpPr>
          <p:cNvPr id="12291"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solidFill>
                  <a:srgbClr val="000000"/>
                </a:solidFill>
                <a:latin typeface="Arial" panose="020B0604020202020204" pitchFamily="34" charset="0"/>
                <a:ea typeface="宋体" panose="02010600030101010101" pitchFamily="2" charset="-122"/>
              </a:rPr>
              <a:t>3</a:t>
            </a:fld>
            <a:endParaRPr lang="zh-CN" altLang="en-US" sz="18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4249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3936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123998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p:sp>
      <p:sp>
        <p:nvSpPr>
          <p:cNvPr id="45058" name="备注占位符 2"/>
          <p:cNvSpPr>
            <a:spLocks noGrp="1"/>
          </p:cNvSpPr>
          <p:nvPr>
            <p:ph type="body"/>
          </p:nvPr>
        </p:nvSpPr>
        <p:spPr/>
        <p:txBody>
          <a:bodyPr wrap="square" lIns="91440" tIns="45720" rIns="91440" bIns="45720" anchor="t"/>
          <a:lstStyle/>
          <a:p>
            <a:pPr lvl="0"/>
            <a:endParaRPr lang="zh-CN" altLang="en-US" dirty="0"/>
          </a:p>
        </p:txBody>
      </p:sp>
      <p:sp>
        <p:nvSpPr>
          <p:cNvPr id="45059"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solidFill>
                  <a:srgbClr val="000000"/>
                </a:solidFill>
                <a:latin typeface="Arial" panose="020B0604020202020204" pitchFamily="34" charset="0"/>
                <a:ea typeface="宋体" panose="02010600030101010101" pitchFamily="2" charset="-122"/>
              </a:rPr>
              <a:t>32</a:t>
            </a:fld>
            <a:endParaRPr lang="zh-CN" altLang="en-US" sz="18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289132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25300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17170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259743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16370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77292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490340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0882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296569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8347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351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p:sp>
      <p:sp>
        <p:nvSpPr>
          <p:cNvPr id="57346" name="备注占位符 2"/>
          <p:cNvSpPr>
            <a:spLocks noGrp="1"/>
          </p:cNvSpPr>
          <p:nvPr>
            <p:ph type="body"/>
          </p:nvPr>
        </p:nvSpPr>
        <p:spPr/>
        <p:txBody>
          <a:bodyPr wrap="square" lIns="91440" tIns="45720" rIns="91440" bIns="45720" anchor="t"/>
          <a:lstStyle/>
          <a:p>
            <a:pPr lvl="0"/>
            <a:endParaRPr lang="zh-CN" altLang="en-US" dirty="0"/>
          </a:p>
        </p:txBody>
      </p:sp>
      <p:sp>
        <p:nvSpPr>
          <p:cNvPr id="57347"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solidFill>
                  <a:srgbClr val="000000"/>
                </a:solidFill>
                <a:latin typeface="Arial" panose="020B0604020202020204" pitchFamily="34" charset="0"/>
                <a:ea typeface="宋体" panose="02010600030101010101" pitchFamily="2" charset="-122"/>
              </a:rPr>
              <a:t>43</a:t>
            </a:fld>
            <a:endParaRPr lang="zh-CN" altLang="en-US" sz="18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89880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360366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652559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97064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p:sp>
      <p:sp>
        <p:nvSpPr>
          <p:cNvPr id="57346" name="备注占位符 2"/>
          <p:cNvSpPr>
            <a:spLocks noGrp="1"/>
          </p:cNvSpPr>
          <p:nvPr>
            <p:ph type="body"/>
          </p:nvPr>
        </p:nvSpPr>
        <p:spPr/>
        <p:txBody>
          <a:bodyPr wrap="square" lIns="91440" tIns="45720" rIns="91440" bIns="45720" anchor="t"/>
          <a:lstStyle/>
          <a:p>
            <a:pPr lvl="0"/>
            <a:endParaRPr lang="zh-CN" altLang="en-US" dirty="0"/>
          </a:p>
        </p:txBody>
      </p:sp>
      <p:sp>
        <p:nvSpPr>
          <p:cNvPr id="57347" name="灯片编号占位符 3"/>
          <p:cNvSpPr txBox="1">
            <a:spLocks noGrp="1"/>
          </p:cNvSpPr>
          <p:nvPr>
            <p:ph type="sldNum" sz="quarter"/>
          </p:nvPr>
        </p:nvSpPr>
        <p:spPr>
          <a:xfrm>
            <a:off x="0" y="0"/>
            <a:ext cx="0" cy="0"/>
          </a:xfrm>
          <a:prstGeom prst="rect">
            <a:avLst/>
          </a:prstGeom>
          <a:noFill/>
          <a:ln w="9525">
            <a:noFill/>
          </a:ln>
        </p:spPr>
        <p:txBody>
          <a:bodyPr anchor="t"/>
          <a:lstStyle/>
          <a:p>
            <a:pPr marL="0" marR="0" lvl="0" indent="0" algn="l"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47</a:t>
            </a:fld>
            <a:endPar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52280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184215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894685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23948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7355809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46903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46984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8352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5492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40028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17396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301165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96596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59240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9367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031312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041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75884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01866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59043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63449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55472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14163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895264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p:sp>
      <p:sp>
        <p:nvSpPr>
          <p:cNvPr id="57346" name="备注占位符 2"/>
          <p:cNvSpPr>
            <a:spLocks noGrp="1"/>
          </p:cNvSpPr>
          <p:nvPr>
            <p:ph type="body"/>
          </p:nvPr>
        </p:nvSpPr>
        <p:spPr/>
        <p:txBody>
          <a:bodyPr wrap="square" lIns="91440" tIns="45720" rIns="91440" bIns="45720" anchor="t"/>
          <a:lstStyle/>
          <a:p>
            <a:pPr lvl="0"/>
            <a:endParaRPr lang="zh-CN" altLang="en-US" dirty="0"/>
          </a:p>
        </p:txBody>
      </p:sp>
      <p:sp>
        <p:nvSpPr>
          <p:cNvPr id="57347" name="灯片编号占位符 3"/>
          <p:cNvSpPr txBox="1">
            <a:spLocks noGrp="1"/>
          </p:cNvSpPr>
          <p:nvPr>
            <p:ph type="sldNum" sz="quarter"/>
          </p:nvPr>
        </p:nvSpPr>
        <p:spPr>
          <a:xfrm>
            <a:off x="0" y="0"/>
            <a:ext cx="0" cy="0"/>
          </a:xfrm>
          <a:prstGeom prst="rect">
            <a:avLst/>
          </a:prstGeom>
          <a:noFill/>
          <a:ln w="9525">
            <a:noFill/>
          </a:ln>
        </p:spPr>
        <p:txBody>
          <a:bodyPr anchor="t"/>
          <a:lstStyle/>
          <a:p>
            <a:pPr marL="0" marR="0" lvl="0" indent="0" algn="l"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69</a:t>
            </a:fld>
            <a:endPar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59687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29171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776129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252431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252407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12062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nvPr>
        </p:nvSpPr>
        <p:spPr/>
      </p:sp>
      <p:sp>
        <p:nvSpPr>
          <p:cNvPr id="57346" name="备注占位符 2"/>
          <p:cNvSpPr>
            <a:spLocks noGrp="1"/>
          </p:cNvSpPr>
          <p:nvPr>
            <p:ph type="body"/>
          </p:nvPr>
        </p:nvSpPr>
        <p:spPr/>
        <p:txBody>
          <a:bodyPr wrap="square" lIns="91440" tIns="45720" rIns="91440" bIns="45720" anchor="t"/>
          <a:lstStyle/>
          <a:p>
            <a:pPr lvl="0"/>
            <a:endParaRPr lang="zh-CN" altLang="en-US" dirty="0"/>
          </a:p>
        </p:txBody>
      </p:sp>
      <p:sp>
        <p:nvSpPr>
          <p:cNvPr id="57347" name="灯片编号占位符 3"/>
          <p:cNvSpPr txBox="1">
            <a:spLocks noGrp="1"/>
          </p:cNvSpPr>
          <p:nvPr>
            <p:ph type="sldNum" sz="quarter"/>
          </p:nvPr>
        </p:nvSpPr>
        <p:spPr>
          <a:xfrm>
            <a:off x="0" y="0"/>
            <a:ext cx="0" cy="0"/>
          </a:xfrm>
          <a:prstGeom prst="rect">
            <a:avLst/>
          </a:prstGeom>
          <a:noFill/>
          <a:ln w="9525">
            <a:noFill/>
          </a:ln>
        </p:spPr>
        <p:txBody>
          <a:bodyPr anchor="t"/>
          <a:lstStyle/>
          <a:p>
            <a:pPr marL="0" marR="0" lvl="0" indent="0" algn="l" defTabSz="914400" eaLnBrk="1" fontAlgn="base" latinLnBrk="0" hangingPunct="1">
              <a:lnSpc>
                <a:spcPct val="100000"/>
              </a:lnSpc>
              <a:spcBef>
                <a:spcPct val="0"/>
              </a:spcBef>
              <a:spcAft>
                <a:spcPct val="0"/>
              </a:spcAft>
              <a:buClrTx/>
              <a:buSzTx/>
              <a:buFontTx/>
              <a:buNone/>
              <a:defRPr/>
            </a:pPr>
            <a:fld id="{9A0DB2DC-4C9A-4742-B13C-FB6460FD3503}" type="slidenum">
              <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74</a:t>
            </a:fld>
            <a:endParaRPr kumimoji="0" lang="zh-CN" altLang="en-US"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81074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59193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59218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59097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288810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p:sp>
      <p:sp>
        <p:nvSpPr>
          <p:cNvPr id="8194" name="备注占位符 2"/>
          <p:cNvSpPr>
            <a:spLocks noGrp="1"/>
          </p:cNvSpPr>
          <p:nvPr>
            <p:ph type="body"/>
          </p:nvPr>
        </p:nvSpPr>
        <p:spPr/>
        <p:txBody>
          <a:bodyPr wrap="square" lIns="91440" tIns="45720" rIns="91440" bIns="45720" anchor="t"/>
          <a:lstStyle/>
          <a:p>
            <a:pPr lvl="0"/>
            <a:endParaRPr lang="zh-CN" altLang="en-US" dirty="0"/>
          </a:p>
        </p:txBody>
      </p:sp>
      <p:sp>
        <p:nvSpPr>
          <p:cNvPr id="8195" name="灯片编号占位符 3"/>
          <p:cNvSpPr txBox="1">
            <a:spLocks noGrp="1"/>
          </p:cNvSpPr>
          <p:nvPr>
            <p:ph type="sldNum" sz="quarter"/>
          </p:nvPr>
        </p:nvSpPr>
        <p:spPr>
          <a:xfrm>
            <a:off x="0" y="0"/>
            <a:ext cx="0" cy="0"/>
          </a:xfrm>
          <a:prstGeom prst="rect">
            <a:avLst/>
          </a:prstGeom>
          <a:noFill/>
          <a:ln w="9525">
            <a:noFill/>
          </a:ln>
        </p:spPr>
        <p:txBody>
          <a:bodyPr anchor="t"/>
          <a:lstStyle/>
          <a:p>
            <a:pPr lvl="0" eaLnBrk="1" hangingPunct="1"/>
            <a:fld id="{9A0DB2DC-4C9A-4742-B13C-FB6460FD3503}" type="slidenum">
              <a:rPr lang="zh-CN" altLang="en-US" sz="1800" dirty="0">
                <a:latin typeface="Arial" panose="020B0604020202020204" pitchFamily="34" charset="0"/>
                <a:ea typeface="宋体" panose="02010600030101010101" pitchFamily="2" charset="-122"/>
              </a:rPr>
              <a:t>80</a:t>
            </a:fld>
            <a:endParaRPr lang="zh-CN" altLang="en-US" sz="1800" dirty="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1617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27547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48960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内容与标题">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95300" y="6243638"/>
            <a:ext cx="2311400" cy="457200"/>
          </a:xfrm>
          <a:prstGeom prst="rect">
            <a:avLst/>
          </a:prstGeom>
          <a:noFill/>
          <a:ln>
            <a:noFill/>
          </a:ln>
          <a:effectLst/>
        </p:spPr>
        <p:txBody>
          <a:bodyPr vert="horz" wrap="square" lIns="91440" tIns="45720" rIns="91440" bIns="45720" numCol="1" anchor="b" anchorCtr="0" compatLnSpc="1"/>
          <a:lstStyle/>
          <a:p>
            <a:pPr marL="0" marR="0" indent="0" algn="l" defTabSz="914400" rtl="0" fontAlgn="base" latinLnBrk="0">
              <a:lnSpc>
                <a:spcPct val="100000"/>
              </a:lnSpc>
              <a:spcBef>
                <a:spcPct val="0"/>
              </a:spcBef>
              <a:spcAft>
                <a:spcPct val="0"/>
              </a:spcAft>
              <a:buClrTx/>
              <a:buSzPct val="100000"/>
              <a:buFontTx/>
              <a:buNone/>
              <a:defRPr/>
            </a:pPr>
            <a:endParaRPr kumimoji="0" lang="en-US" altLang="zh-CN" b="1" i="0" kern="1200" cap="none" spc="0" normalizeH="0" baseline="0" noProof="0">
              <a:solidFill>
                <a:schemeClr val="tx1"/>
              </a:solidFill>
              <a:latin typeface="+mj-lt"/>
              <a:ea typeface="宋体" panose="02010600030101010101" pitchFamily="2" charset="-122"/>
              <a:cs typeface="+mn-cs"/>
            </a:endParaRPr>
          </a:p>
        </p:txBody>
      </p:sp>
      <p:sp>
        <p:nvSpPr>
          <p:cNvPr id="3" name="页脚占位符 2"/>
          <p:cNvSpPr>
            <a:spLocks noGrp="1"/>
          </p:cNvSpPr>
          <p:nvPr>
            <p:ph type="ftr" sz="quarter" idx="11"/>
          </p:nvPr>
        </p:nvSpPr>
        <p:spPr>
          <a:xfrm>
            <a:off x="3384550" y="6248400"/>
            <a:ext cx="3136900" cy="457200"/>
          </a:xfrm>
          <a:prstGeom prst="rect">
            <a:avLst/>
          </a:prstGeom>
          <a:noFill/>
          <a:ln>
            <a:noFill/>
          </a:ln>
          <a:effectLst/>
        </p:spPr>
        <p:txBody>
          <a:bodyPr vert="horz" wrap="square" lIns="91440" tIns="45720" rIns="91440" bIns="45720" numCol="1" anchor="b" anchorCtr="0" compatLnSpc="1"/>
          <a:lstStyle/>
          <a:p>
            <a:pPr marL="0" marR="0" indent="0" defTabSz="914400" rtl="0" fontAlgn="base" latinLnBrk="0">
              <a:lnSpc>
                <a:spcPct val="100000"/>
              </a:lnSpc>
              <a:spcBef>
                <a:spcPct val="0"/>
              </a:spcBef>
              <a:spcAft>
                <a:spcPct val="0"/>
              </a:spcAft>
              <a:buClrTx/>
              <a:buSzPct val="100000"/>
              <a:buFontTx/>
              <a:buNone/>
              <a:defRPr/>
            </a:pPr>
            <a:endParaRPr kumimoji="0" lang="en-US" altLang="zh-CN" b="1" i="0" kern="1200" cap="none" spc="0" normalizeH="0" baseline="0" noProof="0">
              <a:solidFill>
                <a:schemeClr val="tx1"/>
              </a:solidFill>
              <a:latin typeface="+mj-lt"/>
              <a:ea typeface="宋体" panose="02010600030101010101" pitchFamily="2" charset="-122"/>
              <a:cs typeface="+mn-cs"/>
            </a:endParaRPr>
          </a:p>
        </p:txBody>
      </p:sp>
      <p:pic>
        <p:nvPicPr>
          <p:cNvPr id="4" name="图片 3"/>
          <p:cNvPicPr>
            <a:picLocks noChangeAspect="1"/>
          </p:cNvPicPr>
          <p:nvPr userDrawn="1"/>
        </p:nvPicPr>
        <p:blipFill>
          <a:blip r:embed="rId2"/>
          <a:stretch>
            <a:fillRect/>
          </a:stretch>
        </p:blipFill>
        <p:spPr>
          <a:xfrm>
            <a:off x="-430" y="4221088"/>
            <a:ext cx="9906859" cy="646232"/>
          </a:xfrm>
          <a:prstGeom prst="rect">
            <a:avLst/>
          </a:prstGeom>
        </p:spPr>
      </p:pic>
    </p:spTree>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获取资料咨询微信：ansyingsj1]">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95300" y="6245225"/>
            <a:ext cx="2311400" cy="476250"/>
          </a:xfrm>
          <a:prstGeom prst="rect">
            <a:avLst/>
          </a:prstGeom>
          <a:noFill/>
          <a:ln>
            <a:noFill/>
          </a:ln>
          <a:effectLst/>
        </p:spPr>
        <p:txBody>
          <a:bodyPr vert="horz" wrap="square" lIns="91440" tIns="45720" rIns="91440" bIns="45720" numCol="1" anchor="t" anchorCtr="0" compatLnSpc="1"/>
          <a:lstStyle/>
          <a:p>
            <a:pPr marL="0" marR="0" indent="0" algn="l" defTabSz="914400" rtl="0" fontAlgn="base" latinLnBrk="0">
              <a:lnSpc>
                <a:spcPct val="100000"/>
              </a:lnSpc>
              <a:spcBef>
                <a:spcPct val="0"/>
              </a:spcBef>
              <a:spcAft>
                <a:spcPct val="0"/>
              </a:spcAft>
              <a:buClrTx/>
              <a:buSzPct val="100000"/>
              <a:buFontTx/>
              <a:buNone/>
              <a:defRPr/>
            </a:pPr>
            <a:endParaRPr kumimoji="0" lang="en-US" altLang="zh-CN" b="1"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3384550" y="6245225"/>
            <a:ext cx="3136900" cy="476250"/>
          </a:xfrm>
          <a:prstGeom prst="rect">
            <a:avLst/>
          </a:prstGeom>
          <a:noFill/>
          <a:ln>
            <a:noFill/>
          </a:ln>
          <a:effectLst/>
        </p:spPr>
        <p:txBody>
          <a:bodyPr vert="horz" wrap="square" lIns="91440" tIns="45720" rIns="91440" bIns="45720" numCol="1" anchor="t" anchorCtr="0" compatLnSpc="1"/>
          <a:lstStyle/>
          <a:p>
            <a:pPr marL="0" marR="0" indent="0" defTabSz="914400" rtl="0" fontAlgn="base" latinLnBrk="0">
              <a:lnSpc>
                <a:spcPct val="100000"/>
              </a:lnSpc>
              <a:spcBef>
                <a:spcPct val="0"/>
              </a:spcBef>
              <a:spcAft>
                <a:spcPct val="0"/>
              </a:spcAft>
              <a:buClrTx/>
              <a:buSzPct val="100000"/>
              <a:buFontTx/>
              <a:buNone/>
              <a:defRPr/>
            </a:pPr>
            <a:endParaRPr kumimoji="0" lang="en-US" altLang="zh-CN" b="1"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7594600" y="228600"/>
            <a:ext cx="2311400" cy="476250"/>
          </a:xfrm>
          <a:prstGeom prst="rect">
            <a:avLst/>
          </a:prstGeom>
          <a:noFill/>
          <a:ln>
            <a:noFill/>
          </a:ln>
          <a:effectLst/>
        </p:spPr>
        <p:txBody>
          <a:bodyPr vert="horz" wrap="square" lIns="91440" tIns="45720" rIns="91440" bIns="45720" numCol="1" anchor="t" anchorCtr="0" compatLnSpc="1"/>
          <a:lstStyle/>
          <a:p>
            <a:pPr eaLnBrk="1" fontAlgn="base" hangingPunct="1">
              <a:buSzPct val="100000"/>
              <a:buNone/>
            </a:pPr>
            <a:fld id="{9A0DB2DC-4C9A-4742-B13C-FB6460FD3503}" type="slidenum">
              <a:rPr lang="en-US" altLang="zh-CN" noProof="1" dirty="0">
                <a:latin typeface="Arial" panose="020B0604020202020204" pitchFamily="34" charset="0"/>
                <a:ea typeface="宋体" panose="02010600030101010101" pitchFamily="2" charset="-122"/>
                <a:cs typeface="+mn-cs"/>
              </a:rPr>
              <a:t>‹#›</a:t>
            </a:fld>
            <a:endParaRPr lang="en-US" altLang="zh-CN" noProof="1">
              <a:latin typeface="Arial" panose="020B0604020202020204" pitchFamily="34" charset="0"/>
            </a:endParaRPr>
          </a:p>
        </p:txBody>
      </p:sp>
      <p:pic>
        <p:nvPicPr>
          <p:cNvPr id="6" name="图片 5"/>
          <p:cNvPicPr>
            <a:picLocks noChangeAspect="1"/>
          </p:cNvPicPr>
          <p:nvPr userDrawn="1"/>
        </p:nvPicPr>
        <p:blipFill>
          <a:blip r:embed="rId2"/>
          <a:stretch>
            <a:fillRect/>
          </a:stretch>
        </p:blipFill>
        <p:spPr>
          <a:xfrm>
            <a:off x="-430" y="4221088"/>
            <a:ext cx="9906859" cy="646232"/>
          </a:xfrm>
          <a:prstGeom prst="rect">
            <a:avLst/>
          </a:prstGeom>
        </p:spPr>
      </p:pic>
    </p:spTree>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8250" y="1122363"/>
            <a:ext cx="7429500" cy="2387600"/>
          </a:xfrm>
        </p:spPr>
        <p:txBody>
          <a:bodyPr anchor="b"/>
          <a:lstStyle>
            <a:lvl1pPr algn="ctr">
              <a:defRPr sz="487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CAED099-C3CC-49E1-BE59-DA8FE3574CEB}" type="datetimeFigureOut">
              <a:rPr lang="zh-CN" altLang="en-US" smtClean="0"/>
              <a:t>2020/5/10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6996113" y="6356351"/>
            <a:ext cx="2228850" cy="365125"/>
          </a:xfrm>
          <a:prstGeom prst="rect">
            <a:avLst/>
          </a:prstGeom>
        </p:spPr>
        <p:txBody>
          <a:bodyPr/>
          <a:lstStyle/>
          <a:p>
            <a:fld id="{45FAF5B9-1F9E-44E6-A365-1C17975A1C1A}" type="slidenum">
              <a:rPr lang="zh-CN" altLang="en-US" smtClean="0"/>
              <a:t>‹#›</a:t>
            </a:fld>
            <a:endParaRPr lang="zh-CN" altLang="en-US"/>
          </a:p>
        </p:txBody>
      </p:sp>
    </p:spTree>
    <p:extLst>
      <p:ext uri="{BB962C8B-B14F-4D97-AF65-F5344CB8AC3E}">
        <p14:creationId xmlns:p14="http://schemas.microsoft.com/office/powerpoint/2010/main" val="3146692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95300" y="277813"/>
            <a:ext cx="8915400" cy="1139825"/>
          </a:xfrm>
          <a:prstGeom prst="rect">
            <a:avLst/>
          </a:prstGeom>
          <a:noFill/>
          <a:ln w="9525">
            <a:noFill/>
          </a:ln>
        </p:spPr>
        <p:txBody>
          <a:bodyPr anchor="t"/>
          <a:lstStyle/>
          <a:p>
            <a:pPr lvl="0"/>
            <a:r>
              <a:rPr lang="zh-CN" altLang="zh-CN" dirty="0"/>
              <a:t>单击此处编辑母版标题样式</a:t>
            </a:r>
          </a:p>
        </p:txBody>
      </p:sp>
      <p:sp>
        <p:nvSpPr>
          <p:cNvPr id="1027" name="Rectangle 3"/>
          <p:cNvSpPr>
            <a:spLocks noGrp="1"/>
          </p:cNvSpPr>
          <p:nvPr>
            <p:ph type="body"/>
          </p:nvPr>
        </p:nvSpPr>
        <p:spPr>
          <a:xfrm>
            <a:off x="495300" y="1600200"/>
            <a:ext cx="8915400" cy="4530725"/>
          </a:xfrm>
          <a:prstGeom prst="rect">
            <a:avLst/>
          </a:prstGeom>
          <a:noFill/>
          <a:ln w="9525">
            <a:noFill/>
          </a:ln>
        </p:spPr>
        <p:txBody>
          <a:bodyPr anchor="t"/>
          <a:lstStyle/>
          <a:p>
            <a:pPr lvl="0"/>
            <a:r>
              <a:rPr lang="zh-CN" altLang="zh-CN" dirty="0"/>
              <a:t>单击此处编辑母版文本样式</a:t>
            </a:r>
          </a:p>
          <a:p>
            <a:pPr lvl="1" indent="-325120"/>
            <a:r>
              <a:rPr lang="zh-CN" altLang="zh-CN" dirty="0"/>
              <a:t>第二级</a:t>
            </a:r>
          </a:p>
          <a:p>
            <a:pPr lvl="2" indent="-350520"/>
            <a:r>
              <a:rPr lang="zh-CN" altLang="zh-CN" dirty="0"/>
              <a:t>第三级</a:t>
            </a:r>
          </a:p>
          <a:p>
            <a:pPr lvl="3" indent="-315595"/>
            <a:r>
              <a:rPr lang="zh-CN" altLang="zh-CN" dirty="0"/>
              <a:t>第四级</a:t>
            </a:r>
          </a:p>
          <a:p>
            <a:pPr lvl="4" indent="-339725"/>
            <a:r>
              <a:rPr lang="zh-CN" altLang="zh-CN" dirty="0"/>
              <a:t>第五级</a:t>
            </a:r>
          </a:p>
        </p:txBody>
      </p:sp>
      <p:sp>
        <p:nvSpPr>
          <p:cNvPr id="1028" name="Rectangle 4"/>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lstStyle>
            <a:lvl1pPr eaLnBrk="1" hangingPunct="1">
              <a:buSzPct val="100000"/>
              <a:defRPr sz="1800">
                <a:latin typeface="+mj-lt"/>
              </a:defRPr>
            </a:lvl1pPr>
          </a:lstStyle>
          <a:p>
            <a:pPr marL="0" marR="0" lvl="0" indent="0" algn="l" defTabSz="914400" rtl="0" eaLnBrk="1" fontAlgn="base" latinLnBrk="0" hangingPunct="1">
              <a:lnSpc>
                <a:spcPct val="100000"/>
              </a:lnSpc>
              <a:spcBef>
                <a:spcPct val="0"/>
              </a:spcBef>
              <a:spcAft>
                <a:spcPct val="0"/>
              </a:spcAft>
              <a:buClrTx/>
              <a:buSzPct val="100000"/>
              <a:buFontTx/>
              <a:buNone/>
              <a:defRPr/>
            </a:pPr>
            <a:endParaRPr kumimoji="0" lang="en-US" altLang="zh-CN" sz="1800" b="1" i="0" u="none" strike="noStrike" kern="1200" cap="none" spc="0" normalizeH="0" baseline="0" noProof="0">
              <a:ln>
                <a:noFill/>
              </a:ln>
              <a:solidFill>
                <a:schemeClr val="tx1"/>
              </a:solidFill>
              <a:effectLst/>
              <a:uLnTx/>
              <a:uFillTx/>
              <a:latin typeface="+mj-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lstStyle>
            <a:lvl1pPr algn="ctr" eaLnBrk="1" hangingPunct="1">
              <a:buSzPct val="100000"/>
              <a:defRPr sz="1800">
                <a:latin typeface="+mj-lt"/>
              </a:defRPr>
            </a:lvl1pP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en-US" altLang="zh-CN" sz="1800" b="1" i="0" u="none" strike="noStrike" kern="1200" cap="none" spc="0" normalizeH="0" baseline="0" noProof="0">
              <a:ln>
                <a:noFill/>
              </a:ln>
              <a:solidFill>
                <a:schemeClr val="tx1"/>
              </a:solidFill>
              <a:effectLst/>
              <a:uLnTx/>
              <a:uFillTx/>
              <a:latin typeface="+mj-lt"/>
              <a:ea typeface="宋体" panose="02010600030101010101" pitchFamily="2" charset="-122"/>
              <a:cs typeface="+mn-cs"/>
            </a:endParaRPr>
          </a:p>
        </p:txBody>
      </p:sp>
      <p:sp>
        <p:nvSpPr>
          <p:cNvPr id="7" name="文本占位符 5"/>
          <p:cNvSpPr txBox="1"/>
          <p:nvPr userDrawn="1"/>
        </p:nvSpPr>
        <p:spPr>
          <a:xfrm>
            <a:off x="2" y="2665059"/>
            <a:ext cx="9905999" cy="438582"/>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FBFBFB"/>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更多</a:t>
            </a:r>
            <a:r>
              <a:rPr kumimoji="0" lang="en-US" altLang="zh-CN" sz="2400" b="1" i="0" u="none" strike="noStrike" kern="1200" cap="none" spc="0" normalizeH="0" baseline="0" noProof="0">
                <a:ln>
                  <a:noFill/>
                </a:ln>
                <a:solidFill>
                  <a:srgbClr val="FBFBFB"/>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EHS</a:t>
            </a:r>
            <a:r>
              <a:rPr kumimoji="0" lang="zh-CN" altLang="en-US" sz="2400" b="1" i="0" u="none" strike="noStrike" kern="1200" cap="none" spc="0" normalizeH="0" baseline="0" noProof="0">
                <a:ln>
                  <a:noFill/>
                </a:ln>
                <a:solidFill>
                  <a:srgbClr val="FBFBFB"/>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独家精品资料，请咨询“安应管家”微信号：</a:t>
            </a:r>
            <a:r>
              <a:rPr kumimoji="0" lang="en-US" altLang="zh-CN" sz="2400" b="1" i="0" u="none" strike="noStrike" kern="1200" cap="none" spc="0" normalizeH="0" baseline="0" noProof="0">
                <a:ln>
                  <a:noFill/>
                </a:ln>
                <a:solidFill>
                  <a:srgbClr val="FBFBFB"/>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ansyingsj1</a:t>
            </a:r>
            <a:endParaRPr kumimoji="0" lang="en-US" altLang="en-US" sz="2400" b="1" i="0" u="none" strike="noStrike" kern="1200" cap="none" spc="0" normalizeH="0" baseline="0" noProof="0" dirty="0">
              <a:ln>
                <a:noFill/>
              </a:ln>
              <a:solidFill>
                <a:srgbClr val="FBFBFB"/>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rtl="0" eaLnBrk="0" fontAlgn="base" hangingPunct="0">
        <a:spcBef>
          <a:spcPct val="0"/>
        </a:spcBef>
        <a:spcAft>
          <a:spcPct val="0"/>
        </a:spcAft>
        <a:buSzPct val="100000"/>
        <a:defRPr sz="4200" kern="1200">
          <a:solidFill>
            <a:schemeClr val="tx2"/>
          </a:solidFill>
          <a:latin typeface="+mj-lt"/>
          <a:ea typeface="+mj-ea"/>
          <a:cs typeface="+mj-cs"/>
        </a:defRPr>
      </a:lvl1pPr>
      <a:lvl2pPr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2pPr>
      <a:lvl3pPr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3pPr>
      <a:lvl4pPr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4pPr>
      <a:lvl5pPr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5pPr>
      <a:lvl6pPr marL="457200"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6pPr>
      <a:lvl7pPr marL="914400"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7pPr>
      <a:lvl8pPr marL="1371600"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8pPr>
      <a:lvl9pPr marL="1828800" algn="l" rtl="0" eaLnBrk="0" fontAlgn="base" hangingPunct="0">
        <a:spcBef>
          <a:spcPct val="0"/>
        </a:spcBef>
        <a:spcAft>
          <a:spcPct val="0"/>
        </a:spcAft>
        <a:buSzPct val="100000"/>
        <a:defRPr sz="4200">
          <a:solidFill>
            <a:schemeClr val="tx2"/>
          </a:solidFill>
          <a:latin typeface="Garamond"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755"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1155"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6230"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480"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9.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25.xml"/><Relationship Id="rId16"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5" Type="http://schemas.openxmlformats.org/officeDocument/2006/relationships/image" Target="../media/image8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7.xml"/><Relationship Id="rId7" Type="http://schemas.openxmlformats.org/officeDocument/2006/relationships/oleObject" Target="../embeddings/oleObject2.bin"/><Relationship Id="rId12" Type="http://schemas.openxmlformats.org/officeDocument/2006/relationships/image" Target="../media/image96.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91.jpeg"/><Relationship Id="rId10" Type="http://schemas.openxmlformats.org/officeDocument/2006/relationships/image" Target="../media/image94.jpeg"/><Relationship Id="rId4" Type="http://schemas.openxmlformats.org/officeDocument/2006/relationships/image" Target="../media/image90.png"/><Relationship Id="rId9" Type="http://schemas.openxmlformats.org/officeDocument/2006/relationships/image" Target="../media/image9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48.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41.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18" Type="http://schemas.openxmlformats.org/officeDocument/2006/relationships/image" Target="../media/image162.jpeg"/><Relationship Id="rId26" Type="http://schemas.openxmlformats.org/officeDocument/2006/relationships/image" Target="../media/image170.jpeg"/><Relationship Id="rId3" Type="http://schemas.openxmlformats.org/officeDocument/2006/relationships/image" Target="../media/image147.jpeg"/><Relationship Id="rId21" Type="http://schemas.openxmlformats.org/officeDocument/2006/relationships/image" Target="../media/image165.jpeg"/><Relationship Id="rId7" Type="http://schemas.openxmlformats.org/officeDocument/2006/relationships/image" Target="../media/image151.jpeg"/><Relationship Id="rId12" Type="http://schemas.openxmlformats.org/officeDocument/2006/relationships/image" Target="../media/image156.jpeg"/><Relationship Id="rId17" Type="http://schemas.openxmlformats.org/officeDocument/2006/relationships/image" Target="../media/image161.jpeg"/><Relationship Id="rId25" Type="http://schemas.openxmlformats.org/officeDocument/2006/relationships/image" Target="../media/image169.jpeg"/><Relationship Id="rId2" Type="http://schemas.openxmlformats.org/officeDocument/2006/relationships/notesSlide" Target="../notesSlides/notesSlide55.xml"/><Relationship Id="rId16" Type="http://schemas.openxmlformats.org/officeDocument/2006/relationships/image" Target="../media/image160.jpeg"/><Relationship Id="rId20" Type="http://schemas.openxmlformats.org/officeDocument/2006/relationships/image" Target="../media/image164.jpeg"/><Relationship Id="rId29" Type="http://schemas.openxmlformats.org/officeDocument/2006/relationships/image" Target="../media/image173.jpeg"/><Relationship Id="rId1" Type="http://schemas.openxmlformats.org/officeDocument/2006/relationships/slideLayout" Target="../slideLayouts/slideLayout1.xml"/><Relationship Id="rId6" Type="http://schemas.openxmlformats.org/officeDocument/2006/relationships/image" Target="../media/image150.jpeg"/><Relationship Id="rId11" Type="http://schemas.openxmlformats.org/officeDocument/2006/relationships/image" Target="../media/image155.jpeg"/><Relationship Id="rId24" Type="http://schemas.openxmlformats.org/officeDocument/2006/relationships/image" Target="../media/image168.jpeg"/><Relationship Id="rId5" Type="http://schemas.openxmlformats.org/officeDocument/2006/relationships/image" Target="../media/image149.jpeg"/><Relationship Id="rId15" Type="http://schemas.openxmlformats.org/officeDocument/2006/relationships/image" Target="../media/image159.jpeg"/><Relationship Id="rId23" Type="http://schemas.openxmlformats.org/officeDocument/2006/relationships/image" Target="../media/image167.jpeg"/><Relationship Id="rId28" Type="http://schemas.openxmlformats.org/officeDocument/2006/relationships/image" Target="../media/image172.jpeg"/><Relationship Id="rId10" Type="http://schemas.openxmlformats.org/officeDocument/2006/relationships/image" Target="../media/image154.jpeg"/><Relationship Id="rId19" Type="http://schemas.openxmlformats.org/officeDocument/2006/relationships/image" Target="../media/image163.jpeg"/><Relationship Id="rId4" Type="http://schemas.openxmlformats.org/officeDocument/2006/relationships/image" Target="../media/image148.jpeg"/><Relationship Id="rId9" Type="http://schemas.openxmlformats.org/officeDocument/2006/relationships/image" Target="../media/image153.jpeg"/><Relationship Id="rId14" Type="http://schemas.openxmlformats.org/officeDocument/2006/relationships/image" Target="../media/image158.jpeg"/><Relationship Id="rId22" Type="http://schemas.openxmlformats.org/officeDocument/2006/relationships/image" Target="../media/image166.jpeg"/><Relationship Id="rId27" Type="http://schemas.openxmlformats.org/officeDocument/2006/relationships/image" Target="../media/image171.jpeg"/><Relationship Id="rId30" Type="http://schemas.openxmlformats.org/officeDocument/2006/relationships/image" Target="../media/image17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75.jpeg"/><Relationship Id="rId4" Type="http://schemas.openxmlformats.org/officeDocument/2006/relationships/image" Target="../media/image154.jpeg"/></Relationships>
</file>

<file path=ppt/slides/_rels/slide59.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90.png"/><Relationship Id="rId4" Type="http://schemas.openxmlformats.org/officeDocument/2006/relationships/image" Target="../media/image189.png"/></Relationships>
</file>

<file path=ppt/slides/_rels/slide6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4.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54.jpeg"/><Relationship Id="rId5" Type="http://schemas.openxmlformats.org/officeDocument/2006/relationships/image" Target="../media/image148.jpeg"/><Relationship Id="rId4" Type="http://schemas.openxmlformats.org/officeDocument/2006/relationships/image" Target="../media/image193.jpeg"/></Relationships>
</file>

<file path=ppt/slides/_rels/slide63.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98.png"/></Relationships>
</file>

<file path=ppt/slides/_rels/slide6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eg"/><Relationship Id="rId7" Type="http://schemas.openxmlformats.org/officeDocument/2006/relationships/image" Target="../media/image20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jpeg"/><Relationship Id="rId9" Type="http://schemas.openxmlformats.org/officeDocument/2006/relationships/image" Target="../media/image205.png"/></Relationships>
</file>

<file path=ppt/slides/_rels/slide6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214.jpeg"/><Relationship Id="rId4" Type="http://schemas.openxmlformats.org/officeDocument/2006/relationships/image" Target="../media/image21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598" y="116632"/>
            <a:ext cx="4941402" cy="6858000"/>
          </a:xfrm>
          <a:prstGeom prst="rect">
            <a:avLst/>
          </a:prstGeom>
        </p:spPr>
      </p:pic>
      <p:sp>
        <p:nvSpPr>
          <p:cNvPr id="13" name="标题 1"/>
          <p:cNvSpPr txBox="1"/>
          <p:nvPr/>
        </p:nvSpPr>
        <p:spPr>
          <a:xfrm>
            <a:off x="987517" y="2603178"/>
            <a:ext cx="7146925" cy="820738"/>
          </a:xfrm>
          <a:prstGeom prst="rect">
            <a:avLst/>
          </a:prstGeom>
        </p:spPr>
        <p:txBody>
          <a:bodyPr lIns="74295" tIns="37148" rIns="74295" bIns="3714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30000"/>
              </a:lnSpc>
              <a:spcBef>
                <a:spcPct val="0"/>
              </a:spcBef>
              <a:spcAft>
                <a:spcPct val="0"/>
              </a:spcAft>
              <a:buClrTx/>
              <a:buSzTx/>
              <a:buFontTx/>
              <a:buNone/>
              <a:defRPr/>
            </a:pPr>
            <a:r>
              <a:rPr kumimoji="0" lang="zh-CN" altLang="en-US" sz="6600" b="1" i="0" u="none" strike="noStrike" kern="2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高处作业安全培训</a:t>
            </a:r>
            <a:endParaRPr kumimoji="0" lang="en-US" altLang="zh-CN" sz="6600" b="1" i="0" u="none" strike="noStrike" kern="2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15"/>
          <p:cNvSpPr/>
          <p:nvPr/>
        </p:nvSpPr>
        <p:spPr>
          <a:xfrm>
            <a:off x="1318510" y="3789040"/>
            <a:ext cx="6484938" cy="76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975" b="1" i="0" u="none" strike="noStrike" kern="1200" cap="none" spc="0" normalizeH="0" baseline="0" noProof="0">
              <a:ln>
                <a:noFill/>
              </a:ln>
              <a:solidFill>
                <a:srgbClr val="92121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9</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18434" name="Picture 4"/>
          <p:cNvPicPr preferRelativeResize="0"/>
          <p:nvPr/>
        </p:nvPicPr>
        <p:blipFill>
          <a:blip r:embed="rId3"/>
          <a:stretch>
            <a:fillRect/>
          </a:stretch>
        </p:blipFill>
        <p:spPr>
          <a:xfrm>
            <a:off x="7162800" y="3741738"/>
            <a:ext cx="2438400" cy="2354262"/>
          </a:xfrm>
          <a:prstGeom prst="rect">
            <a:avLst/>
          </a:prstGeom>
          <a:noFill/>
          <a:ln w="9525" cap="flat" cmpd="sng">
            <a:solidFill>
              <a:srgbClr val="000000"/>
            </a:solidFill>
            <a:prstDash val="solid"/>
            <a:miter/>
            <a:headEnd type="none" w="med" len="med"/>
            <a:tailEnd type="none" w="med" len="med"/>
          </a:ln>
        </p:spPr>
      </p:pic>
      <p:sp>
        <p:nvSpPr>
          <p:cNvPr id="2240"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436"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、高处作业的类型</a:t>
            </a:r>
          </a:p>
        </p:txBody>
      </p:sp>
      <p:sp>
        <p:nvSpPr>
          <p:cNvPr id="18437" name="Rectangle 16"/>
          <p:cNvSpPr/>
          <p:nvPr/>
        </p:nvSpPr>
        <p:spPr>
          <a:xfrm>
            <a:off x="152400" y="1296988"/>
            <a:ext cx="9525000" cy="1770062"/>
          </a:xfrm>
          <a:prstGeom prst="rect">
            <a:avLst/>
          </a:prstGeom>
          <a:noFill/>
          <a:ln w="9525">
            <a:noFill/>
          </a:ln>
        </p:spPr>
        <p:txBody>
          <a:bodyPr anchor="ctr">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⑤</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r>
              <a:rPr lang="zh-CN" altLang="en-US" sz="2000" b="0" dirty="0">
                <a:latin typeface="Arial" panose="020B0604020202020204" pitchFamily="34" charset="0"/>
                <a:ea typeface="微软雅黑" panose="020B0503020204020204" pitchFamily="34" charset="-122"/>
                <a:sym typeface="Arial" panose="020B0604020202020204" pitchFamily="34" charset="0"/>
              </a:rPr>
              <a:t>交叉作业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交叉作业是指：在施工现场的上下不同层次，于空间贯通状态下同时进行的高处作业。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    现场施工上部搭设脚手架、吊运物料、地面上的人员搬运材料、制作钢筋，或外墙装修下面打底抹灰、上面进行面层装饰等等，都是施工现场的交叉作业。交叉作业中，若高处作业不慎碰掉物料，失手掉下工具或吊运物体散落，都可能砸到下面的作业人员，发生物体打击伤亡事故。</a:t>
            </a: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pic>
        <p:nvPicPr>
          <p:cNvPr id="18438" name="Picture 17"/>
          <p:cNvPicPr preferRelativeResize="0"/>
          <p:nvPr/>
        </p:nvPicPr>
        <p:blipFill>
          <a:blip r:embed="rId4"/>
          <a:stretch>
            <a:fillRect/>
          </a:stretch>
        </p:blipFill>
        <p:spPr>
          <a:xfrm>
            <a:off x="4572000" y="3733800"/>
            <a:ext cx="2438400" cy="2362200"/>
          </a:xfrm>
          <a:prstGeom prst="rect">
            <a:avLst/>
          </a:prstGeom>
          <a:noFill/>
          <a:ln w="9525" cap="flat" cmpd="sng">
            <a:solidFill>
              <a:srgbClr val="000000"/>
            </a:solidFill>
            <a:prstDash val="solid"/>
            <a:miter/>
            <a:headEnd type="none" w="med" len="med"/>
            <a:tailEnd type="none" w="med" len="med"/>
          </a:ln>
        </p:spPr>
      </p:pic>
      <p:sp>
        <p:nvSpPr>
          <p:cNvPr id="18439" name="Oval 18"/>
          <p:cNvSpPr/>
          <p:nvPr/>
        </p:nvSpPr>
        <p:spPr>
          <a:xfrm>
            <a:off x="5486400" y="4038600"/>
            <a:ext cx="457200" cy="8382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18440" name="Picture 19"/>
          <p:cNvPicPr preferRelativeResize="0"/>
          <p:nvPr/>
        </p:nvPicPr>
        <p:blipFill>
          <a:blip r:embed="rId5"/>
          <a:stretch>
            <a:fillRect/>
          </a:stretch>
        </p:blipFill>
        <p:spPr>
          <a:xfrm>
            <a:off x="304800" y="3810000"/>
            <a:ext cx="3049588" cy="2286000"/>
          </a:xfrm>
          <a:prstGeom prst="rect">
            <a:avLst/>
          </a:prstGeom>
          <a:noFill/>
          <a:ln w="9525" cap="flat" cmpd="sng">
            <a:solidFill>
              <a:srgbClr val="000000"/>
            </a:solidFill>
            <a:prstDash val="solid"/>
            <a:miter/>
            <a:headEnd type="none" w="med" len="med"/>
            <a:tailEnd type="none" w="med" len="med"/>
          </a:ln>
        </p:spPr>
      </p:pic>
      <p:grpSp>
        <p:nvGrpSpPr>
          <p:cNvPr id="18441" name="Group 198"/>
          <p:cNvGrpSpPr/>
          <p:nvPr/>
        </p:nvGrpSpPr>
        <p:grpSpPr>
          <a:xfrm>
            <a:off x="6553200" y="3886200"/>
            <a:ext cx="304800" cy="381000"/>
            <a:chOff x="3600" y="2832"/>
            <a:chExt cx="336" cy="432"/>
          </a:xfrm>
        </p:grpSpPr>
        <p:sp>
          <p:nvSpPr>
            <p:cNvPr id="18442" name="Line 21"/>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43" name="Line 22"/>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444" name="Group 201"/>
          <p:cNvGrpSpPr/>
          <p:nvPr/>
        </p:nvGrpSpPr>
        <p:grpSpPr>
          <a:xfrm>
            <a:off x="2819400" y="3886200"/>
            <a:ext cx="457200" cy="457200"/>
            <a:chOff x="3408" y="2112"/>
            <a:chExt cx="288" cy="288"/>
          </a:xfrm>
        </p:grpSpPr>
        <p:sp>
          <p:nvSpPr>
            <p:cNvPr id="18445" name="Line 24"/>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46" name="Line 25"/>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447" name="Group 204"/>
          <p:cNvGrpSpPr/>
          <p:nvPr/>
        </p:nvGrpSpPr>
        <p:grpSpPr>
          <a:xfrm>
            <a:off x="9220200" y="3810000"/>
            <a:ext cx="304800" cy="381000"/>
            <a:chOff x="3600" y="2832"/>
            <a:chExt cx="336" cy="432"/>
          </a:xfrm>
        </p:grpSpPr>
        <p:sp>
          <p:nvSpPr>
            <p:cNvPr id="18448" name="Line 27"/>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449" name="Line 28"/>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8450" name="Text Box 29"/>
          <p:cNvSpPr/>
          <p:nvPr/>
        </p:nvSpPr>
        <p:spPr>
          <a:xfrm>
            <a:off x="228600" y="6096000"/>
            <a:ext cx="30289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上下交叉作业，中间设置安全防护层</a:t>
            </a:r>
          </a:p>
        </p:txBody>
      </p:sp>
      <p:sp>
        <p:nvSpPr>
          <p:cNvPr id="18451" name="Text Box 30"/>
          <p:cNvSpPr/>
          <p:nvPr/>
        </p:nvSpPr>
        <p:spPr>
          <a:xfrm>
            <a:off x="5632450" y="6019800"/>
            <a:ext cx="30289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上下交叉作业，中间没有安全防护层</a:t>
            </a:r>
          </a:p>
        </p:txBody>
      </p:sp>
      <p:sp>
        <p:nvSpPr>
          <p:cNvPr id="18452" name="Oval 32"/>
          <p:cNvSpPr/>
          <p:nvPr/>
        </p:nvSpPr>
        <p:spPr>
          <a:xfrm rot="-300000">
            <a:off x="755650" y="4878388"/>
            <a:ext cx="2216150" cy="4572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261"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59"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3</a:t>
            </a:r>
            <a:r>
              <a:rPr lang="zh-CN" altLang="en-US" sz="2600" dirty="0">
                <a:latin typeface="Arial" panose="020B0604020202020204" pitchFamily="34" charset="0"/>
                <a:ea typeface="微软雅黑" panose="020B0503020204020204" pitchFamily="34" charset="-122"/>
                <a:sym typeface="Arial" panose="020B0604020202020204" pitchFamily="34" charset="0"/>
              </a:rPr>
              <a:t>、高处作业的危害</a:t>
            </a:r>
          </a:p>
        </p:txBody>
      </p:sp>
      <p:grpSp>
        <p:nvGrpSpPr>
          <p:cNvPr id="19460" name="Group 215"/>
          <p:cNvGrpSpPr/>
          <p:nvPr/>
        </p:nvGrpSpPr>
        <p:grpSpPr>
          <a:xfrm>
            <a:off x="228600" y="2667000"/>
            <a:ext cx="7234238" cy="4043363"/>
            <a:chOff x="832" y="844"/>
            <a:chExt cx="4557" cy="2547"/>
          </a:xfrm>
        </p:grpSpPr>
        <p:pic>
          <p:nvPicPr>
            <p:cNvPr id="19461" name="Picture 8"/>
            <p:cNvPicPr preferRelativeResize="0"/>
            <p:nvPr/>
          </p:nvPicPr>
          <p:blipFill>
            <a:blip r:embed="rId3"/>
            <a:stretch>
              <a:fillRect/>
            </a:stretch>
          </p:blipFill>
          <p:spPr>
            <a:xfrm>
              <a:off x="832" y="844"/>
              <a:ext cx="4557" cy="2547"/>
            </a:xfrm>
            <a:prstGeom prst="rect">
              <a:avLst/>
            </a:prstGeom>
            <a:noFill/>
            <a:ln w="9525">
              <a:noFill/>
            </a:ln>
          </p:spPr>
        </p:pic>
        <p:sp>
          <p:nvSpPr>
            <p:cNvPr id="2265" name="AutoShape 11"/>
            <p:cNvSpPr>
              <a:spLocks noChangeArrowheads="1"/>
            </p:cNvSpPr>
            <p:nvPr/>
          </p:nvSpPr>
          <p:spPr bwMode="auto">
            <a:xfrm>
              <a:off x="4368" y="1962"/>
              <a:ext cx="914" cy="519"/>
            </a:xfrm>
            <a:prstGeom prst="star24">
              <a:avLst>
                <a:gd name="adj" fmla="val 38426"/>
              </a:avLst>
            </a:prstGeom>
            <a:noFill/>
            <a:ln w="38100" cap="flat" algn="ctr">
              <a:solidFill>
                <a:srgbClr val="FF0000"/>
              </a:solidFill>
              <a:prstDash val="solid"/>
              <a:miter lim="800000"/>
              <a:headEnd type="none" w="med" len="med"/>
              <a:tailEnd type="none" w="med" len="med"/>
            </a:ln>
          </p:spPr>
          <p:txBody>
            <a:bodyPr lIns="79681" tIns="39840" rIns="79681" bIns="39840" anchor="ctr">
              <a:spAutoFit/>
            </a:bodyPr>
            <a:lstStyle>
              <a:lvl1pPr defTabSz="796925" eaLnBrk="0" hangingPunct="0">
                <a:defRPr sz="1200" b="1">
                  <a:solidFill>
                    <a:schemeClr val="tx1"/>
                  </a:solidFill>
                  <a:latin typeface="Arial" panose="020B0604020202020204" pitchFamily="34" charset="0"/>
                  <a:ea typeface="宋体" panose="02010600030101010101" pitchFamily="2" charset="-122"/>
                </a:defRPr>
              </a:lvl1pPr>
              <a:lvl2pPr defTabSz="796925" eaLnBrk="0" hangingPunct="0">
                <a:defRPr sz="1200" b="1">
                  <a:solidFill>
                    <a:schemeClr val="tx1"/>
                  </a:solidFill>
                  <a:latin typeface="Arial" panose="020B0604020202020204" pitchFamily="34" charset="0"/>
                  <a:ea typeface="宋体" panose="02010600030101010101" pitchFamily="2" charset="-122"/>
                </a:defRPr>
              </a:lvl2pPr>
              <a:lvl3pPr defTabSz="796925" eaLnBrk="0" hangingPunct="0">
                <a:defRPr sz="1200" b="1">
                  <a:solidFill>
                    <a:schemeClr val="tx1"/>
                  </a:solidFill>
                  <a:latin typeface="Arial" panose="020B0604020202020204" pitchFamily="34" charset="0"/>
                  <a:ea typeface="宋体" panose="02010600030101010101" pitchFamily="2" charset="-122"/>
                </a:defRPr>
              </a:lvl3pPr>
              <a:lvl4pPr defTabSz="796925" eaLnBrk="0" hangingPunct="0">
                <a:defRPr sz="1200" b="1">
                  <a:solidFill>
                    <a:schemeClr val="tx1"/>
                  </a:solidFill>
                  <a:latin typeface="Arial" panose="020B0604020202020204" pitchFamily="34" charset="0"/>
                  <a:ea typeface="宋体" panose="02010600030101010101" pitchFamily="2" charset="-122"/>
                </a:defRPr>
              </a:lvl4pPr>
              <a:lvl5pPr defTabSz="796925" eaLnBrk="0" hangingPunct="0">
                <a:defRPr sz="1200" b="1">
                  <a:solidFill>
                    <a:schemeClr val="tx1"/>
                  </a:solidFill>
                  <a:latin typeface="Arial" panose="020B0604020202020204" pitchFamily="34" charset="0"/>
                  <a:ea typeface="宋体" panose="02010600030101010101" pitchFamily="2" charset="-122"/>
                </a:defRPr>
              </a:lvl5pPr>
              <a:lvl6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796925" rtl="0" eaLnBrk="1" fontAlgn="ctr" latinLnBrk="0" hangingPunct="1">
                <a:lnSpc>
                  <a:spcPct val="100000"/>
                </a:lnSpc>
                <a:spcBef>
                  <a:spcPct val="0"/>
                </a:spcBef>
                <a:spcAft>
                  <a:spcPct val="0"/>
                </a:spcAft>
                <a:buClrTx/>
                <a:buSzPct val="100000"/>
                <a:buFontTx/>
                <a:buNone/>
                <a:defRPr/>
              </a:pPr>
              <a:endParaRPr kumimoji="0" lang="zh-CN" altLang="zh-CN" sz="2400" b="1" i="0" u="none" strike="noStrike" kern="1200" cap="none" spc="0" normalizeH="0" baseline="0" noProof="0">
                <a:ln>
                  <a:noFill/>
                </a:ln>
                <a:solidFill>
                  <a:schemeClr val="tx2"/>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9463" name="Rectangle 11"/>
          <p:cNvSpPr/>
          <p:nvPr/>
        </p:nvSpPr>
        <p:spPr>
          <a:xfrm>
            <a:off x="355600" y="6199188"/>
            <a:ext cx="6880225" cy="350837"/>
          </a:xfrm>
          <a:prstGeom prst="rect">
            <a:avLst/>
          </a:prstGeom>
          <a:solidFill>
            <a:srgbClr val="FFFFFF"/>
          </a:solidFill>
          <a:ln w="9525">
            <a:noFill/>
          </a:ln>
          <a:effectLst>
            <a:outerShdw dist="35921" dir="2699999" algn="ctr" rotWithShape="0">
              <a:schemeClr val="bg2"/>
            </a:outerShdw>
          </a:effectLst>
        </p:spPr>
        <p:txBody>
          <a:bodyPr wrap="none" anchor="ctr"/>
          <a:lstStyle/>
          <a:p>
            <a:pPr lvl="0" eaLnBrk="1" hangingPunct="1">
              <a:buClr>
                <a:srgbClr val="000000"/>
              </a:buClr>
              <a:buSzPct val="100000"/>
            </a:pPr>
            <a:r>
              <a:rPr lang="en-US" altLang="zh-CN"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2007</a:t>
            </a:r>
            <a:r>
              <a:rPr lang="zh-CN" altLang="en-US"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年</a:t>
            </a:r>
            <a:r>
              <a:rPr lang="en-US" altLang="zh-CN"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1-6</a:t>
            </a:r>
            <a:r>
              <a:rPr lang="zh-CN" altLang="en-US"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月高处坠落</a:t>
            </a:r>
            <a:r>
              <a:rPr lang="en-US" altLang="zh-CN"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物体打击造成伤残、死亡占总事故率</a:t>
            </a:r>
            <a:r>
              <a:rPr lang="en-US" altLang="zh-CN" sz="1700" b="0" dirty="0">
                <a:solidFill>
                  <a:srgbClr val="FF0000"/>
                </a:solidFill>
                <a:latin typeface="Arial" panose="020B0604020202020204" pitchFamily="34" charset="0"/>
                <a:ea typeface="微软雅黑" panose="020B0503020204020204" pitchFamily="34" charset="-122"/>
                <a:sym typeface="Arial" panose="020B0604020202020204" pitchFamily="34" charset="0"/>
              </a:rPr>
              <a:t>53.77%</a:t>
            </a:r>
            <a:endParaRPr lang="en-US" altLang="zh-CN" sz="17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4" name="Rectangle 12"/>
          <p:cNvSpPr/>
          <p:nvPr/>
        </p:nvSpPr>
        <p:spPr>
          <a:xfrm>
            <a:off x="196850" y="1600200"/>
            <a:ext cx="9404350" cy="1012825"/>
          </a:xfrm>
          <a:prstGeom prst="rect">
            <a:avLst/>
          </a:prstGeom>
          <a:noFill/>
          <a:ln w="9525">
            <a:noFill/>
          </a:ln>
        </p:spPr>
        <p:txBody>
          <a:bodyPr anchor="ctr">
            <a:spAutoFit/>
          </a:bodyPr>
          <a:lstStyle/>
          <a:p>
            <a:pPr lvl="0" eaLnBrk="1" hangingPunct="1">
              <a:spcBef>
                <a:spcPct val="35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① </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高处坠落事故：在施工现场高处作业中，如果</a:t>
            </a:r>
            <a:r>
              <a:rPr lang="zh-CN" altLang="en-US" sz="1800" b="0" u="sng" dirty="0">
                <a:latin typeface="Arial" panose="020B0604020202020204" pitchFamily="34" charset="0"/>
                <a:ea typeface="微软雅黑" panose="020B0503020204020204" pitchFamily="34" charset="-122"/>
                <a:sym typeface="Arial" panose="020B0604020202020204" pitchFamily="34" charset="0"/>
              </a:rPr>
              <a:t>未防护</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u="sng" dirty="0">
                <a:latin typeface="Arial" panose="020B0604020202020204" pitchFamily="34" charset="0"/>
                <a:ea typeface="微软雅黑" panose="020B0503020204020204" pitchFamily="34" charset="-122"/>
                <a:sym typeface="Arial" panose="020B0604020202020204" pitchFamily="34" charset="0"/>
              </a:rPr>
              <a:t>防护不好</a:t>
            </a:r>
            <a:r>
              <a:rPr lang="zh-CN" altLang="en-US" sz="1800" b="0" dirty="0">
                <a:latin typeface="Arial" panose="020B0604020202020204" pitchFamily="34" charset="0"/>
                <a:ea typeface="微软雅黑" panose="020B0503020204020204" pitchFamily="34" charset="-122"/>
                <a:sym typeface="Arial" panose="020B0604020202020204" pitchFamily="34" charset="0"/>
              </a:rPr>
              <a:t>或</a:t>
            </a:r>
            <a:r>
              <a:rPr lang="zh-CN" altLang="en-US" sz="1800" b="0" u="sng" dirty="0">
                <a:latin typeface="Arial" panose="020B0604020202020204" pitchFamily="34" charset="0"/>
                <a:ea typeface="微软雅黑" panose="020B0503020204020204" pitchFamily="34" charset="-122"/>
                <a:sym typeface="Arial" panose="020B0604020202020204" pitchFamily="34" charset="0"/>
              </a:rPr>
              <a:t>作业不当</a:t>
            </a:r>
            <a:r>
              <a:rPr lang="zh-CN" altLang="en-US" sz="1800" b="0" dirty="0">
                <a:latin typeface="Arial" panose="020B0604020202020204" pitchFamily="34" charset="0"/>
                <a:ea typeface="微软雅黑" panose="020B0503020204020204" pitchFamily="34" charset="-122"/>
                <a:sym typeface="Arial" panose="020B0604020202020204" pitchFamily="34" charset="0"/>
              </a:rPr>
              <a:t>都可能发生人或物的坠落。人从高处坠落的事故，称为高处坠落事故。</a:t>
            </a:r>
          </a:p>
          <a:p>
            <a:pPr lvl="0" eaLnBrk="1" hangingPunct="1">
              <a:spcBef>
                <a:spcPct val="35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② 物体打击事故：物体从高处坠落砸着下面的人事故，称为物体打击事故。</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p:txBody>
      </p:sp>
      <p:sp>
        <p:nvSpPr>
          <p:cNvPr id="2268" name="AutoShape 11"/>
          <p:cNvSpPr>
            <a:spLocks noChangeArrowheads="1"/>
          </p:cNvSpPr>
          <p:nvPr/>
        </p:nvSpPr>
        <p:spPr bwMode="auto">
          <a:xfrm>
            <a:off x="584200" y="5280830"/>
            <a:ext cx="1450975" cy="823890"/>
          </a:xfrm>
          <a:prstGeom prst="star24">
            <a:avLst>
              <a:gd name="adj" fmla="val 38426"/>
            </a:avLst>
          </a:prstGeom>
          <a:noFill/>
          <a:ln w="38100" cap="flat" algn="ctr">
            <a:solidFill>
              <a:srgbClr val="FF0000"/>
            </a:solidFill>
            <a:prstDash val="solid"/>
            <a:miter lim="800000"/>
            <a:headEnd type="none" w="med" len="med"/>
            <a:tailEnd type="none" w="med" len="med"/>
          </a:ln>
        </p:spPr>
        <p:txBody>
          <a:bodyPr lIns="79681" tIns="39840" rIns="79681" bIns="39840" anchor="ctr">
            <a:spAutoFit/>
          </a:bodyPr>
          <a:lstStyle>
            <a:lvl1pPr defTabSz="796925" eaLnBrk="0" hangingPunct="0">
              <a:defRPr sz="1200" b="1">
                <a:solidFill>
                  <a:schemeClr val="tx1"/>
                </a:solidFill>
                <a:latin typeface="Arial" panose="020B0604020202020204" pitchFamily="34" charset="0"/>
                <a:ea typeface="宋体" panose="02010600030101010101" pitchFamily="2" charset="-122"/>
              </a:defRPr>
            </a:lvl1pPr>
            <a:lvl2pPr defTabSz="796925" eaLnBrk="0" hangingPunct="0">
              <a:defRPr sz="1200" b="1">
                <a:solidFill>
                  <a:schemeClr val="tx1"/>
                </a:solidFill>
                <a:latin typeface="Arial" panose="020B0604020202020204" pitchFamily="34" charset="0"/>
                <a:ea typeface="宋体" panose="02010600030101010101" pitchFamily="2" charset="-122"/>
              </a:defRPr>
            </a:lvl2pPr>
            <a:lvl3pPr defTabSz="796925" eaLnBrk="0" hangingPunct="0">
              <a:defRPr sz="1200" b="1">
                <a:solidFill>
                  <a:schemeClr val="tx1"/>
                </a:solidFill>
                <a:latin typeface="Arial" panose="020B0604020202020204" pitchFamily="34" charset="0"/>
                <a:ea typeface="宋体" panose="02010600030101010101" pitchFamily="2" charset="-122"/>
              </a:defRPr>
            </a:lvl3pPr>
            <a:lvl4pPr defTabSz="796925" eaLnBrk="0" hangingPunct="0">
              <a:defRPr sz="1200" b="1">
                <a:solidFill>
                  <a:schemeClr val="tx1"/>
                </a:solidFill>
                <a:latin typeface="Arial" panose="020B0604020202020204" pitchFamily="34" charset="0"/>
                <a:ea typeface="宋体" panose="02010600030101010101" pitchFamily="2" charset="-122"/>
              </a:defRPr>
            </a:lvl4pPr>
            <a:lvl5pPr defTabSz="796925" eaLnBrk="0" hangingPunct="0">
              <a:defRPr sz="1200" b="1">
                <a:solidFill>
                  <a:schemeClr val="tx1"/>
                </a:solidFill>
                <a:latin typeface="Arial" panose="020B0604020202020204" pitchFamily="34" charset="0"/>
                <a:ea typeface="宋体" panose="02010600030101010101" pitchFamily="2" charset="-122"/>
              </a:defRPr>
            </a:lvl5pPr>
            <a:lvl6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796925"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796925" rtl="0" eaLnBrk="1" fontAlgn="ctr" latinLnBrk="0" hangingPunct="1">
              <a:lnSpc>
                <a:spcPct val="100000"/>
              </a:lnSpc>
              <a:spcBef>
                <a:spcPct val="0"/>
              </a:spcBef>
              <a:spcAft>
                <a:spcPct val="0"/>
              </a:spcAft>
              <a:buClrTx/>
              <a:buSzPct val="100000"/>
              <a:buFontTx/>
              <a:buNone/>
              <a:defRPr/>
            </a:pPr>
            <a:endParaRPr kumimoji="0" lang="zh-CN" altLang="zh-CN" sz="2400" b="1" i="0" u="none" strike="noStrike" kern="1200" cap="none" spc="0" normalizeH="0" baseline="0" noProof="0">
              <a:ln>
                <a:noFill/>
              </a:ln>
              <a:solidFill>
                <a:schemeClr val="tx2"/>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66" name="Text Box 17"/>
          <p:cNvSpPr/>
          <p:nvPr/>
        </p:nvSpPr>
        <p:spPr>
          <a:xfrm>
            <a:off x="76200" y="1168400"/>
            <a:ext cx="2995613"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高处作业事故的类型</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graphicFrame>
        <p:nvGraphicFramePr>
          <p:cNvPr id="2270" name="Group 55"/>
          <p:cNvGraphicFramePr>
            <a:graphicFrameLocks noGrp="1"/>
          </p:cNvGraphicFramePr>
          <p:nvPr/>
        </p:nvGraphicFramePr>
        <p:xfrm>
          <a:off x="7543800" y="3057525"/>
          <a:ext cx="2209800" cy="1971794"/>
        </p:xfrm>
        <a:graphic>
          <a:graphicData uri="http://schemas.openxmlformats.org/drawingml/2006/table">
            <a:tbl>
              <a:tblPr/>
              <a:tblGrid>
                <a:gridCol w="1193800"/>
                <a:gridCol w="1016000"/>
              </a:tblGrid>
              <a:tr h="365642">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zh-CN" altLang="en-US"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距离基准面高度（</a:t>
                      </a: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m</a:t>
                      </a:r>
                      <a:r>
                        <a:rPr kumimoji="0" lang="zh-CN" altLang="en-US"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zh-CN" altLang="en-US"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坠落时间（</a:t>
                      </a: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s</a:t>
                      </a:r>
                      <a:r>
                        <a:rPr kumimoji="0" lang="zh-CN" altLang="en-US"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1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1.2</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0.5</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1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5</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26">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1.5</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0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20</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048">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31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2.5</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1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44</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3</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1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78</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Pct val="100000"/>
                        <a:buFontTx/>
                        <a:buNone/>
                      </a:pPr>
                      <a:r>
                        <a:rPr kumimoji="0" lang="en-US" altLang="zh-CN" sz="12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4</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496" name="Picture 50"/>
          <p:cNvPicPr preferRelativeResize="0"/>
          <p:nvPr/>
        </p:nvPicPr>
        <p:blipFill>
          <a:blip r:embed="rId4">
            <a:clrChange>
              <a:clrFrom>
                <a:srgbClr val="1D5F82"/>
              </a:clrFrom>
              <a:clrTo>
                <a:srgbClr val="1D5F82">
                  <a:alpha val="0"/>
                </a:srgbClr>
              </a:clrTo>
            </a:clrChange>
          </a:blip>
          <a:srcRect t="-2264" r="5263"/>
          <a:stretch>
            <a:fillRect/>
          </a:stretch>
        </p:blipFill>
        <p:spPr>
          <a:xfrm>
            <a:off x="5943600" y="2743200"/>
            <a:ext cx="1373188" cy="1219200"/>
          </a:xfrm>
          <a:prstGeom prst="rect">
            <a:avLst/>
          </a:prstGeom>
          <a:noFill/>
          <a:ln w="9525">
            <a:noFill/>
          </a:ln>
        </p:spPr>
      </p:pic>
      <p:sp>
        <p:nvSpPr>
          <p:cNvPr id="19497" name="Rectangle 2"/>
          <p:cNvSpPr/>
          <p:nvPr/>
        </p:nvSpPr>
        <p:spPr>
          <a:xfrm>
            <a:off x="7467600" y="2667000"/>
            <a:ext cx="1371600" cy="304800"/>
          </a:xfrm>
          <a:prstGeom prst="rect">
            <a:avLst/>
          </a:prstGeom>
          <a:noFill/>
          <a:ln w="9525">
            <a:noFill/>
          </a:ln>
        </p:spPr>
        <p:txBody>
          <a:bodyPr lIns="0" tIns="0" rIns="0" bIns="0" anchor="ctr"/>
          <a:lstStyle/>
          <a:p>
            <a:pPr lvl="0" algn="ctr" eaLnBrk="1" hangingPunct="1">
              <a:buClr>
                <a:srgbClr val="000000"/>
              </a:buClr>
              <a:buSzPct val="100000"/>
            </a:pPr>
            <a:r>
              <a:rPr lang="en-US" altLang="zh-CN" sz="18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800" b="0" dirty="0">
                <a:solidFill>
                  <a:schemeClr val="tx2"/>
                </a:solidFill>
                <a:latin typeface="Arial" panose="020B0604020202020204" pitchFamily="34" charset="0"/>
                <a:ea typeface="微软雅黑" panose="020B0503020204020204" pitchFamily="34" charset="-122"/>
                <a:sym typeface="Arial" panose="020B0604020202020204" pitchFamily="34" charset="0"/>
              </a:rPr>
              <a:t>坠落时间</a:t>
            </a:r>
            <a:r>
              <a:rPr lang="en-US" altLang="zh-CN" sz="18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p>
        </p:txBody>
      </p:sp>
      <p:sp>
        <p:nvSpPr>
          <p:cNvPr id="19498" name="Text Box 52"/>
          <p:cNvSpPr/>
          <p:nvPr/>
        </p:nvSpPr>
        <p:spPr>
          <a:xfrm>
            <a:off x="7467600" y="5334000"/>
            <a:ext cx="2362200" cy="952500"/>
          </a:xfrm>
          <a:prstGeom prst="rect">
            <a:avLst/>
          </a:prstGeom>
          <a:solidFill>
            <a:srgbClr val="FFFFFF"/>
          </a:solidFill>
          <a:ln w="9525" cap="flat" cmpd="sng">
            <a:solidFill>
              <a:srgbClr val="000000"/>
            </a:solidFill>
            <a:prstDash val="solid"/>
            <a:miter/>
            <a:headEnd type="none" w="med" len="med"/>
            <a:tailEnd type="none" w="med" len="med"/>
          </a:ln>
          <a:effectLst>
            <a:outerShdw dist="107763" dir="2699999" algn="ctr" rotWithShape="0">
              <a:schemeClr val="tx1">
                <a:alpha val="50000"/>
              </a:schemeClr>
            </a:outerShdw>
          </a:effectLst>
        </p:spPr>
        <p:txBody>
          <a:bodyPr anchor="t"/>
          <a:lstStyle/>
          <a:p>
            <a:pPr lvl="0" eaLnBrk="1" hangingPunct="1">
              <a:spcBef>
                <a:spcPct val="50000"/>
              </a:spcBef>
              <a:buClr>
                <a:srgbClr val="FF3300"/>
              </a:buClr>
              <a:buSzPct val="8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从上表可以看出，坠落事件非常快，根本没有时间给作业者作出反应，所以必须做好相应的安全防护。</a:t>
            </a:r>
          </a:p>
        </p:txBody>
      </p:sp>
      <p:sp>
        <p:nvSpPr>
          <p:cNvPr id="19499" name="Rectangle 53"/>
          <p:cNvSpPr/>
          <p:nvPr/>
        </p:nvSpPr>
        <p:spPr>
          <a:xfrm>
            <a:off x="7543800" y="3657600"/>
            <a:ext cx="2209800" cy="457200"/>
          </a:xfrm>
          <a:prstGeom prst="rect">
            <a:avLst/>
          </a:prstGeom>
          <a:noFill/>
          <a:ln w="19050"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20482" name="Picture 4"/>
          <p:cNvPicPr preferRelativeResize="0"/>
          <p:nvPr/>
        </p:nvPicPr>
        <p:blipFill>
          <a:blip r:embed="rId3"/>
          <a:srcRect t="12248"/>
          <a:stretch>
            <a:fillRect/>
          </a:stretch>
        </p:blipFill>
        <p:spPr>
          <a:xfrm>
            <a:off x="1390650" y="954088"/>
            <a:ext cx="7753350" cy="5903912"/>
          </a:xfrm>
          <a:prstGeom prst="rect">
            <a:avLst/>
          </a:prstGeom>
          <a:noFill/>
          <a:ln w="9525">
            <a:noFill/>
          </a:ln>
        </p:spPr>
      </p:pic>
      <p:sp>
        <p:nvSpPr>
          <p:cNvPr id="2307" name="Rectangle 6"/>
          <p:cNvSpPr>
            <a:spLocks noChangeArrowheads="1"/>
          </p:cNvSpPr>
          <p:nvPr/>
        </p:nvSpPr>
        <p:spPr bwMode="auto">
          <a:xfrm>
            <a:off x="0" y="66675"/>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484" name="Rectangle 3"/>
          <p:cNvSpPr/>
          <p:nvPr/>
        </p:nvSpPr>
        <p:spPr>
          <a:xfrm>
            <a:off x="327025" y="1270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4</a:t>
            </a:r>
            <a:r>
              <a:rPr lang="zh-CN" altLang="en-US" sz="2600" dirty="0">
                <a:latin typeface="Arial" panose="020B0604020202020204" pitchFamily="34" charset="0"/>
                <a:ea typeface="微软雅黑" panose="020B0503020204020204" pitchFamily="34" charset="-122"/>
                <a:sym typeface="Arial" panose="020B0604020202020204" pitchFamily="34" charset="0"/>
              </a:rPr>
              <a:t>、常见高处作业意外事例</a:t>
            </a:r>
          </a:p>
        </p:txBody>
      </p:sp>
    </p:spTree>
  </p:cSld>
  <p:clrMapOvr>
    <a:masterClrMapping/>
  </p:clrMapOvr>
  <p:transition spd="slow" advClick="0" advTm="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21506" name="组合 7"/>
          <p:cNvGrpSpPr/>
          <p:nvPr/>
        </p:nvGrpSpPr>
        <p:grpSpPr>
          <a:xfrm>
            <a:off x="20638" y="2084388"/>
            <a:ext cx="6804025" cy="460375"/>
            <a:chOff x="0" y="221272"/>
            <a:chExt cx="8375197" cy="566194"/>
          </a:xfrm>
        </p:grpSpPr>
        <p:sp>
          <p:nvSpPr>
            <p:cNvPr id="9" name="标题 2"/>
            <p:cNvSpPr txBox="1"/>
            <p:nvPr/>
          </p:nvSpPr>
          <p:spPr>
            <a:xfrm>
              <a:off x="623352" y="231033"/>
              <a:ext cx="7751845"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二、高处作业安全技术常识</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658"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5998091" y="318296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215900" y="3297238"/>
            <a:ext cx="5781675" cy="2246313"/>
          </a:xfrm>
          <a:prstGeom prst="rect">
            <a:avLst/>
          </a:prstGeom>
          <a:noFill/>
          <a:ln>
            <a:noFill/>
          </a:ln>
          <a:effectLst/>
        </p:spPr>
        <p:txBody>
          <a:bodyPr>
            <a:spAutoFit/>
          </a:bodyPr>
          <a:lstStyle/>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高处作业的一般施工安全规定高处作业的类型</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高处作业的基本安全技术措施</a:t>
            </a: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13</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329" name="Rectangle 6"/>
          <p:cNvSpPr>
            <a:spLocks noChangeArrowheads="1"/>
          </p:cNvSpPr>
          <p:nvPr/>
        </p:nvSpPr>
        <p:spPr bwMode="auto">
          <a:xfrm>
            <a:off x="0" y="488950"/>
            <a:ext cx="6705600"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555" name="Rectangle 3"/>
          <p:cNvSpPr/>
          <p:nvPr/>
        </p:nvSpPr>
        <p:spPr>
          <a:xfrm>
            <a:off x="327025" y="488950"/>
            <a:ext cx="65309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高处作业的</a:t>
            </a:r>
            <a:r>
              <a:rPr lang="zh-CN" altLang="en-US" sz="2400" u="sng" dirty="0">
                <a:latin typeface="Arial" panose="020B0604020202020204" pitchFamily="34" charset="0"/>
                <a:ea typeface="微软雅黑" panose="020B0503020204020204" pitchFamily="34" charset="-122"/>
                <a:sym typeface="Arial" panose="020B0604020202020204" pitchFamily="34" charset="0"/>
              </a:rPr>
              <a:t>一般施工安全规定</a:t>
            </a:r>
            <a:r>
              <a:rPr lang="zh-CN" altLang="en-US" sz="2400" dirty="0">
                <a:latin typeface="Arial" panose="020B0604020202020204" pitchFamily="34" charset="0"/>
                <a:ea typeface="微软雅黑" panose="020B0503020204020204" pitchFamily="34" charset="-122"/>
                <a:sym typeface="Arial" panose="020B0604020202020204" pitchFamily="34" charset="0"/>
              </a:rPr>
              <a:t> </a:t>
            </a:r>
          </a:p>
        </p:txBody>
      </p:sp>
      <p:sp>
        <p:nvSpPr>
          <p:cNvPr id="23556" name="Rectangle 7"/>
          <p:cNvSpPr/>
          <p:nvPr/>
        </p:nvSpPr>
        <p:spPr>
          <a:xfrm>
            <a:off x="304800" y="1152525"/>
            <a:ext cx="9328150" cy="5565775"/>
          </a:xfrm>
          <a:prstGeom prst="rect">
            <a:avLst/>
          </a:prstGeom>
          <a:solidFill>
            <a:srgbClr val="FFFFFF"/>
          </a:solidFill>
          <a:ln w="9525">
            <a:noFill/>
          </a:ln>
          <a:effectLst>
            <a:outerShdw dist="107763" dir="2699999" algn="ctr" rotWithShape="0">
              <a:schemeClr val="tx1">
                <a:alpha val="50000"/>
              </a:schemeClr>
            </a:outerShdw>
          </a:effectLst>
        </p:spPr>
        <p:txBody>
          <a:bodyPr anchor="ctr"/>
          <a:lstStyle/>
          <a:p>
            <a:pPr lvl="0" eaLnBrk="1" hangingPunct="1">
              <a:spcBef>
                <a:spcPct val="3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①</a:t>
            </a:r>
            <a:r>
              <a:rPr lang="zh-CN" altLang="en-US" sz="1600" b="0" dirty="0">
                <a:latin typeface="Arial" panose="020B0604020202020204" pitchFamily="34" charset="0"/>
                <a:ea typeface="微软雅黑" panose="020B0503020204020204" pitchFamily="34" charset="-122"/>
                <a:sym typeface="Arial" panose="020B0604020202020204" pitchFamily="34" charset="0"/>
              </a:rPr>
              <a:t>、施工前，应逐级进行</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安全技术教育及交底</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落实</a:t>
            </a:r>
            <a:r>
              <a:rPr lang="zh-CN" altLang="en-US" sz="1600" b="0" dirty="0">
                <a:latin typeface="Arial" panose="020B0604020202020204" pitchFamily="34" charset="0"/>
                <a:ea typeface="微软雅黑" panose="020B0503020204020204" pitchFamily="34" charset="-122"/>
                <a:sym typeface="Arial" panose="020B0604020202020204" pitchFamily="34" charset="0"/>
              </a:rPr>
              <a:t>所有</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安全技术措施和个人防护用品</a:t>
            </a:r>
            <a:r>
              <a:rPr lang="zh-CN" altLang="en-US" sz="1600" b="0" dirty="0">
                <a:latin typeface="Arial" panose="020B0604020202020204" pitchFamily="34" charset="0"/>
                <a:ea typeface="微软雅黑" panose="020B0503020204020204" pitchFamily="34" charset="-122"/>
                <a:sym typeface="Arial" panose="020B0604020202020204" pitchFamily="34" charset="0"/>
              </a:rPr>
              <a:t>，未经落实时不得进行施工。  </a:t>
            </a:r>
          </a:p>
          <a:p>
            <a:pPr lvl="0" eaLnBrk="1" hangingPunct="1">
              <a:spcBef>
                <a:spcPct val="3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②</a:t>
            </a:r>
            <a:r>
              <a:rPr lang="zh-CN" altLang="en-US" sz="1600" b="0" dirty="0">
                <a:latin typeface="Arial" panose="020B0604020202020204" pitchFamily="34" charset="0"/>
                <a:ea typeface="微软雅黑" panose="020B0503020204020204" pitchFamily="34" charset="-122"/>
                <a:sym typeface="Arial" panose="020B0604020202020204" pitchFamily="34" charset="0"/>
              </a:rPr>
              <a:t>、高处作业中的</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安全标志</a:t>
            </a:r>
            <a:r>
              <a:rPr lang="zh-CN" altLang="en-US" sz="1600" b="0" dirty="0">
                <a:latin typeface="Arial" panose="020B0604020202020204" pitchFamily="34" charset="0"/>
                <a:ea typeface="微软雅黑" panose="020B0503020204020204" pitchFamily="34" charset="-122"/>
                <a:sym typeface="Arial" panose="020B0604020202020204" pitchFamily="34" charset="0"/>
              </a:rPr>
              <a:t>、工具、仪表、电气设施和</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各种设备</a:t>
            </a:r>
            <a:r>
              <a:rPr lang="zh-CN" altLang="en-US" sz="1600" b="0" dirty="0">
                <a:latin typeface="Arial" panose="020B0604020202020204" pitchFamily="34" charset="0"/>
                <a:ea typeface="微软雅黑" panose="020B0503020204020204" pitchFamily="34" charset="-122"/>
                <a:sym typeface="Arial" panose="020B0604020202020204" pitchFamily="34" charset="0"/>
              </a:rPr>
              <a:t>，必须在施工前加以</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检查</a:t>
            </a:r>
            <a:r>
              <a:rPr lang="zh-CN" altLang="en-US" sz="1600" b="0" dirty="0">
                <a:latin typeface="Arial" panose="020B0604020202020204" pitchFamily="34" charset="0"/>
                <a:ea typeface="微软雅黑" panose="020B0503020204020204" pitchFamily="34" charset="-122"/>
                <a:sym typeface="Arial" panose="020B0604020202020204" pitchFamily="34" charset="0"/>
              </a:rPr>
              <a:t>，确认其完好，方能投入使用。</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③、</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悬空、攀登高处作业以及搭设高处安全设施的人员</a:t>
            </a:r>
            <a:r>
              <a:rPr lang="zh-CN" altLang="en-US" sz="1600" b="0" dirty="0">
                <a:latin typeface="Arial" panose="020B0604020202020204" pitchFamily="34" charset="0"/>
                <a:ea typeface="微软雅黑" panose="020B0503020204020204" pitchFamily="34" charset="-122"/>
                <a:sym typeface="Arial" panose="020B0604020202020204" pitchFamily="34" charset="0"/>
              </a:rPr>
              <a:t>必须按照国家有关规定经过专门的安全作业培训，并</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取得特种作业操作资格证书</a:t>
            </a:r>
            <a:r>
              <a:rPr lang="zh-CN" altLang="en-US" sz="1600" b="0" dirty="0">
                <a:latin typeface="Arial" panose="020B0604020202020204" pitchFamily="34" charset="0"/>
                <a:ea typeface="微软雅黑" panose="020B0503020204020204" pitchFamily="34" charset="-122"/>
                <a:sym typeface="Arial" panose="020B0604020202020204" pitchFamily="34" charset="0"/>
              </a:rPr>
              <a:t>后，方可上岗作业。</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④、从事高处作业的人员必须</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定期进行身体检查</a:t>
            </a:r>
            <a:r>
              <a:rPr lang="zh-CN" altLang="en-US" sz="1600" b="0" dirty="0">
                <a:latin typeface="Arial" panose="020B0604020202020204" pitchFamily="34" charset="0"/>
                <a:ea typeface="微软雅黑" panose="020B0503020204020204" pitchFamily="34" charset="-122"/>
                <a:sym typeface="Arial" panose="020B0604020202020204" pitchFamily="34" charset="0"/>
              </a:rPr>
              <a:t>，诊断患有心脏病、贫血、高血压、癫痫病、恐高症及其他不适宜高处作业的疾病时，不得从事高处作业。</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⑤、高处作业人员应</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头戴安全帽</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身穿紧口工作服，脚穿防滑鞋，系安全带</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⑥、高处作业</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场所有坠落可能的物体</a:t>
            </a:r>
            <a:r>
              <a:rPr lang="zh-CN" altLang="en-US" sz="1600" b="0" dirty="0">
                <a:latin typeface="Arial" panose="020B0604020202020204" pitchFamily="34" charset="0"/>
                <a:ea typeface="微软雅黑" panose="020B0503020204020204" pitchFamily="34" charset="-122"/>
                <a:sym typeface="Arial" panose="020B0604020202020204" pitchFamily="34" charset="0"/>
              </a:rPr>
              <a:t>，应</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一律先行撤除或予以固定</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所用物件均应堆放平稳，不妨碍通行和装卸</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工具应随手放入工具袋</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拆卸下的物件及余料和废料均应及时清理运走，清理时应采用传递或系绳提溜方式，禁止抛掷。</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⑦、遇有</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六级以上强风、浓雾和大雨</a:t>
            </a:r>
            <a:r>
              <a:rPr lang="zh-CN" altLang="en-US" sz="1600" b="0" dirty="0">
                <a:latin typeface="Arial" panose="020B0604020202020204" pitchFamily="34" charset="0"/>
                <a:ea typeface="微软雅黑" panose="020B0503020204020204" pitchFamily="34" charset="-122"/>
                <a:sym typeface="Arial" panose="020B0604020202020204" pitchFamily="34" charset="0"/>
              </a:rPr>
              <a:t>等恶劣天气，不得进行露天悬空与攀登高处作业。</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台风暴雨后</a:t>
            </a:r>
            <a:r>
              <a:rPr lang="zh-CN" altLang="en-US" sz="1600" b="0" dirty="0">
                <a:latin typeface="Arial" panose="020B0604020202020204" pitchFamily="34" charset="0"/>
                <a:ea typeface="微软雅黑" panose="020B0503020204020204" pitchFamily="34" charset="-122"/>
                <a:sym typeface="Arial" panose="020B0604020202020204" pitchFamily="34" charset="0"/>
              </a:rPr>
              <a:t>，应对高处作业</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安全设施逐一检查</a:t>
            </a:r>
            <a:r>
              <a:rPr lang="zh-CN" altLang="en-US" sz="1600" b="0" dirty="0">
                <a:latin typeface="Arial" panose="020B0604020202020204" pitchFamily="34" charset="0"/>
                <a:ea typeface="微软雅黑" panose="020B0503020204020204" pitchFamily="34" charset="-122"/>
                <a:sym typeface="Arial" panose="020B0604020202020204" pitchFamily="34" charset="0"/>
              </a:rPr>
              <a:t>，发现有松动、变形、损坏或脱落、漏雨、漏电等现象，应</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立即修理完善或重新设置</a:t>
            </a:r>
            <a:r>
              <a:rPr lang="zh-CN" altLang="en-US" sz="1600" b="0" dirty="0">
                <a:latin typeface="Arial" panose="020B0604020202020204" pitchFamily="34" charset="0"/>
                <a:ea typeface="微软雅黑" panose="020B0503020204020204" pitchFamily="34" charset="-122"/>
                <a:sym typeface="Arial" panose="020B0604020202020204" pitchFamily="34" charset="0"/>
              </a:rPr>
              <a:t>。 </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⑧、所有</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安全防护设施和安全标志</a:t>
            </a:r>
            <a:r>
              <a:rPr lang="zh-CN" altLang="en-US" sz="1600" b="0" dirty="0">
                <a:latin typeface="Arial" panose="020B0604020202020204" pitchFamily="34" charset="0"/>
                <a:ea typeface="微软雅黑" panose="020B0503020204020204" pitchFamily="34" charset="-122"/>
                <a:sym typeface="Arial" panose="020B0604020202020204" pitchFamily="34" charset="0"/>
              </a:rPr>
              <a:t>等。任何人都</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不得损坏或擅自移动和拆除</a:t>
            </a:r>
            <a:r>
              <a:rPr lang="zh-CN" altLang="en-US" sz="1600" b="0" dirty="0">
                <a:latin typeface="Arial" panose="020B0604020202020204" pitchFamily="34" charset="0"/>
                <a:ea typeface="微软雅黑" panose="020B0503020204020204" pitchFamily="34" charset="-122"/>
                <a:sym typeface="Arial" panose="020B0604020202020204" pitchFamily="34" charset="0"/>
              </a:rPr>
              <a:t>。因作业必须临时拆除或变动安全防护设施、安全标志时，必须经有关施工负责人同意，并采取相应的的可靠措施，作业完毕后立即恢复。 </a:t>
            </a:r>
          </a:p>
          <a:p>
            <a:pPr lvl="0" eaLnBrk="1" hangingPunct="1">
              <a:spcBef>
                <a:spcPct val="30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⑨、施工中对高处作业的</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安全技术设施发现有缺陷和隐患</a:t>
            </a:r>
            <a:r>
              <a:rPr lang="zh-CN" altLang="en-US" sz="1600" b="0" dirty="0">
                <a:latin typeface="Arial" panose="020B0604020202020204" pitchFamily="34" charset="0"/>
                <a:ea typeface="微软雅黑" panose="020B0503020204020204" pitchFamily="34" charset="-122"/>
                <a:sym typeface="Arial" panose="020B0604020202020204" pitchFamily="34" charset="0"/>
              </a:rPr>
              <a:t>时，必须</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立即报告</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及时解决</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危及人身安全时，必须立即停止作业。 </a:t>
            </a:r>
          </a:p>
        </p:txBody>
      </p:sp>
    </p:spTree>
  </p:cSld>
  <p:clrMapOvr>
    <a:masterClrMapping/>
  </p:clrMapOvr>
  <p:transition spd="slow" advClick="0" advTm="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335" name="Rectangle 6"/>
          <p:cNvSpPr>
            <a:spLocks noChangeArrowheads="1"/>
          </p:cNvSpPr>
          <p:nvPr/>
        </p:nvSpPr>
        <p:spPr bwMode="auto">
          <a:xfrm>
            <a:off x="0" y="488950"/>
            <a:ext cx="5029200"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579" name="Rectangle 3"/>
          <p:cNvSpPr/>
          <p:nvPr/>
        </p:nvSpPr>
        <p:spPr>
          <a:xfrm>
            <a:off x="327025" y="488950"/>
            <a:ext cx="48545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高处作业的</a:t>
            </a:r>
            <a:r>
              <a:rPr lang="zh-CN" altLang="en-US" sz="2400" u="sng" dirty="0">
                <a:latin typeface="Arial" panose="020B0604020202020204" pitchFamily="34" charset="0"/>
                <a:ea typeface="微软雅黑" panose="020B0503020204020204" pitchFamily="34" charset="-122"/>
                <a:sym typeface="Arial" panose="020B0604020202020204" pitchFamily="34" charset="0"/>
              </a:rPr>
              <a:t>基本安全技术措施</a:t>
            </a:r>
          </a:p>
        </p:txBody>
      </p:sp>
      <p:sp>
        <p:nvSpPr>
          <p:cNvPr id="24580" name="Rectangle 7"/>
          <p:cNvSpPr/>
          <p:nvPr/>
        </p:nvSpPr>
        <p:spPr>
          <a:xfrm>
            <a:off x="304800" y="1295400"/>
            <a:ext cx="9372600" cy="4706938"/>
          </a:xfrm>
          <a:prstGeom prst="rect">
            <a:avLst/>
          </a:prstGeom>
          <a:solidFill>
            <a:srgbClr val="FFFFFF"/>
          </a:solidFill>
          <a:ln w="9525">
            <a:noFill/>
          </a:ln>
          <a:effectLst>
            <a:outerShdw dist="107763" dir="2699999" algn="ctr" rotWithShape="0">
              <a:schemeClr val="tx1">
                <a:alpha val="50000"/>
              </a:schemeClr>
            </a:outerShdw>
          </a:effectLst>
        </p:spPr>
        <p:txBody>
          <a:bodyPr anchor="ctr"/>
          <a:lstStyle/>
          <a:p>
            <a:pPr lvl="0" eaLnBrk="1" hangingPunct="1">
              <a:spcBef>
                <a:spcPct val="3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①</a:t>
            </a:r>
            <a:r>
              <a:rPr lang="zh-CN" altLang="en-US" sz="1800" b="0" dirty="0">
                <a:latin typeface="Arial" panose="020B0604020202020204" pitchFamily="34" charset="0"/>
                <a:ea typeface="微软雅黑" panose="020B0503020204020204" pitchFamily="34" charset="-122"/>
                <a:sym typeface="Arial" panose="020B0604020202020204" pitchFamily="34" charset="0"/>
              </a:rPr>
              <a:t>、凡是</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临边作业</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都要在临边处设置防护栏杆</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一般上杆离站立面高度为</a:t>
            </a:r>
            <a:r>
              <a:rPr lang="en-US" altLang="zh-CN" sz="1800" b="0" dirty="0">
                <a:latin typeface="Arial" panose="020B0604020202020204" pitchFamily="34" charset="0"/>
                <a:ea typeface="微软雅黑" panose="020B0503020204020204" pitchFamily="34" charset="-122"/>
                <a:sym typeface="Arial" panose="020B0604020202020204" pitchFamily="34" charset="0"/>
              </a:rPr>
              <a:t>1.0-1.2m</a:t>
            </a:r>
            <a:r>
              <a:rPr lang="zh-CN" altLang="en-US" sz="1800" b="0" dirty="0">
                <a:latin typeface="Arial" panose="020B0604020202020204" pitchFamily="34" charset="0"/>
                <a:ea typeface="微软雅黑" panose="020B0503020204020204" pitchFamily="34" charset="-122"/>
                <a:sym typeface="Arial" panose="020B0604020202020204" pitchFamily="34" charset="0"/>
              </a:rPr>
              <a:t>，下杆离站立面高度为</a:t>
            </a:r>
            <a:r>
              <a:rPr lang="en-US" altLang="zh-CN" sz="1800" b="0" dirty="0">
                <a:latin typeface="Arial" panose="020B0604020202020204" pitchFamily="34" charset="0"/>
                <a:ea typeface="微软雅黑" panose="020B0503020204020204" pitchFamily="34" charset="-122"/>
                <a:sym typeface="Arial" panose="020B0604020202020204" pitchFamily="34" charset="0"/>
              </a:rPr>
              <a:t>0.5-0.6m</a:t>
            </a:r>
            <a:r>
              <a:rPr lang="zh-CN" altLang="en-US" sz="1800" b="0" dirty="0">
                <a:latin typeface="Arial" panose="020B0604020202020204" pitchFamily="34" charset="0"/>
                <a:ea typeface="微软雅黑" panose="020B0503020204020204" pitchFamily="34" charset="-122"/>
                <a:sym typeface="Arial" panose="020B0604020202020204" pitchFamily="34" charset="0"/>
              </a:rPr>
              <a:t>；防护栏杆必须自上而下用安全网封闭，或在栏杆下边设置严密固定的高度不低于</a:t>
            </a:r>
            <a:r>
              <a:rPr lang="en-US" altLang="zh-CN" sz="1800" b="0" dirty="0">
                <a:latin typeface="Arial" panose="020B0604020202020204" pitchFamily="34" charset="0"/>
                <a:ea typeface="微软雅黑" panose="020B0503020204020204" pitchFamily="34" charset="-122"/>
                <a:sym typeface="Arial" panose="020B0604020202020204" pitchFamily="34" charset="0"/>
              </a:rPr>
              <a:t>18cm</a:t>
            </a:r>
            <a:r>
              <a:rPr lang="zh-CN" altLang="en-US" sz="1800" b="0" dirty="0">
                <a:latin typeface="Arial" panose="020B0604020202020204" pitchFamily="34" charset="0"/>
                <a:ea typeface="微软雅黑" panose="020B0503020204020204" pitchFamily="34" charset="-122"/>
                <a:sym typeface="Arial" panose="020B0604020202020204" pitchFamily="34" charset="0"/>
              </a:rPr>
              <a:t>的挡脚板或</a:t>
            </a:r>
            <a:r>
              <a:rPr lang="en-US" altLang="zh-CN" sz="1800" b="0" dirty="0">
                <a:latin typeface="Arial" panose="020B0604020202020204" pitchFamily="34" charset="0"/>
                <a:ea typeface="微软雅黑" panose="020B0503020204020204" pitchFamily="34" charset="-122"/>
                <a:sym typeface="Arial" panose="020B0604020202020204" pitchFamily="34" charset="0"/>
              </a:rPr>
              <a:t>40cm</a:t>
            </a:r>
            <a:r>
              <a:rPr lang="zh-CN" altLang="en-US" sz="1800" b="0" dirty="0">
                <a:latin typeface="Arial" panose="020B0604020202020204" pitchFamily="34" charset="0"/>
                <a:ea typeface="微软雅黑" panose="020B0503020204020204" pitchFamily="34" charset="-122"/>
                <a:sym typeface="Arial" panose="020B0604020202020204" pitchFamily="34" charset="0"/>
              </a:rPr>
              <a:t>的挡脚笆。 </a:t>
            </a:r>
          </a:p>
          <a:p>
            <a:pPr lvl="0" eaLnBrk="1" hangingPunct="1">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②、对于</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洞口作业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，可根据具体情况采取设防护栏杆、加盖板、张挂安全网与装栅门等措施。 </a:t>
            </a:r>
          </a:p>
          <a:p>
            <a:pPr lvl="0" eaLnBrk="1" hangingPunct="1">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③、进行</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攀登作业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时，作业人员要从规定的具有安全保护措施的通道上下，不能在阳台之间等非规定通道进行攀登，也不得任意利用吊车车臂架等施工设备进行攀登。 </a:t>
            </a:r>
          </a:p>
          <a:p>
            <a:pPr lvl="0" eaLnBrk="1" hangingPunct="1">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④、进行</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悬空作业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时，要设有牢靠的作业立足处，并视具体情况设防护栏杆，搭设架手架、操作平台，使用马凳，张挂安全网或其他安全措施；作业所用索具、脚手板、吊篮、吊笼、平台等设备，均需采用合格产品。 </a:t>
            </a:r>
          </a:p>
          <a:p>
            <a:pPr lvl="0">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⑤、进行</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交叉作业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时，注意不得在上下同一垂直方向上操作，下层作业的位置必须处于依上层高度确定的</a:t>
            </a:r>
            <a:r>
              <a:rPr lang="zh-CN" altLang="en-US" sz="1800" b="0">
                <a:latin typeface="Arial" panose="020B0604020202020204" pitchFamily="34" charset="0"/>
                <a:ea typeface="微软雅黑" panose="020B0503020204020204" pitchFamily="34" charset="-122"/>
                <a:sym typeface="Arial" panose="020B0604020202020204" pitchFamily="34" charset="0"/>
              </a:rPr>
              <a:t>可能</a:t>
            </a:r>
            <a:r>
              <a:rPr lang="zh-CN" altLang="en-US" sz="1800" b="0" smtClean="0">
                <a:latin typeface="Arial" panose="020B0604020202020204" pitchFamily="34" charset="0"/>
                <a:ea typeface="微软雅黑" panose="020B0503020204020204" pitchFamily="34" charset="-122"/>
                <a:sym typeface="Arial" panose="020B0604020202020204" pitchFamily="34" charset="0"/>
              </a:rPr>
              <a:t>坠落</a:t>
            </a:r>
            <a:r>
              <a:rPr lang="en-US" altLang="zh-CN" sz="1800" b="0">
                <a:latin typeface="Arial" panose="020B0604020202020204" pitchFamily="34" charset="0"/>
                <a:ea typeface="微软雅黑" panose="020B0503020204020204" pitchFamily="34" charset="-122"/>
                <a:sym typeface="Arial" panose="020B0604020202020204" pitchFamily="34" charset="0"/>
              </a:rPr>
              <a:t>[</a:t>
            </a:r>
            <a:r>
              <a:rPr lang="zh-CN" altLang="en-US" sz="1800" b="0">
                <a:latin typeface="Arial" panose="020B0604020202020204" pitchFamily="34" charset="0"/>
                <a:ea typeface="微软雅黑" panose="020B0503020204020204" pitchFamily="34" charset="-122"/>
                <a:sym typeface="Arial" panose="020B0604020202020204" pitchFamily="34" charset="0"/>
              </a:rPr>
              <a:t>获取资料咨询微信：</a:t>
            </a:r>
            <a:r>
              <a:rPr lang="en-US" altLang="zh-CN" sz="1800" b="0">
                <a:latin typeface="Arial" panose="020B0604020202020204" pitchFamily="34" charset="0"/>
                <a:ea typeface="微软雅黑" panose="020B0503020204020204" pitchFamily="34" charset="-122"/>
                <a:sym typeface="Arial" panose="020B0604020202020204" pitchFamily="34" charset="0"/>
              </a:rPr>
              <a:t>ansyingsj1]</a:t>
            </a:r>
            <a:r>
              <a:rPr lang="zh-CN" altLang="en-US" sz="1800" b="0" smtClean="0">
                <a:latin typeface="Arial" panose="020B0604020202020204" pitchFamily="34" charset="0"/>
                <a:ea typeface="微软雅黑" panose="020B0503020204020204" pitchFamily="34" charset="-122"/>
                <a:sym typeface="Arial" panose="020B0604020202020204" pitchFamily="34" charset="0"/>
              </a:rPr>
              <a:t>范围</a:t>
            </a:r>
            <a:r>
              <a:rPr lang="zh-CN" altLang="en-US" sz="1800" b="0" dirty="0">
                <a:latin typeface="Arial" panose="020B0604020202020204" pitchFamily="34" charset="0"/>
                <a:ea typeface="微软雅黑" panose="020B0503020204020204" pitchFamily="34" charset="-122"/>
                <a:sym typeface="Arial" panose="020B0604020202020204" pitchFamily="34" charset="0"/>
              </a:rPr>
              <a:t>之外。不符合以上条件时，必须设置安全防护层。 </a:t>
            </a:r>
          </a:p>
          <a:p>
            <a:pPr lvl="0" eaLnBrk="1" hangingPunct="1">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⑥、结构施工自二层起，凡人员进出的通道口（包括井架、施工电梯的进出口），均应搭设安全防护棚。高度超过</a:t>
            </a:r>
            <a:r>
              <a:rPr lang="en-US" altLang="zh-CN" sz="1800" b="0" dirty="0">
                <a:latin typeface="Arial" panose="020B0604020202020204" pitchFamily="34" charset="0"/>
                <a:ea typeface="微软雅黑" panose="020B0503020204020204" pitchFamily="34" charset="-122"/>
                <a:sym typeface="Arial" panose="020B0604020202020204" pitchFamily="34" charset="0"/>
              </a:rPr>
              <a:t>24m</a:t>
            </a:r>
            <a:r>
              <a:rPr lang="zh-CN" altLang="en-US" sz="1800" b="0" dirty="0">
                <a:latin typeface="Arial" panose="020B0604020202020204" pitchFamily="34" charset="0"/>
                <a:ea typeface="微软雅黑" panose="020B0503020204020204" pitchFamily="34" charset="-122"/>
                <a:sym typeface="Arial" panose="020B0604020202020204" pitchFamily="34" charset="0"/>
              </a:rPr>
              <a:t>时，防护棚应设双层。 </a:t>
            </a:r>
          </a:p>
          <a:p>
            <a:pPr lvl="0" eaLnBrk="1" hangingPunct="1">
              <a:spcBef>
                <a:spcPct val="3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⑦、</a:t>
            </a:r>
            <a:r>
              <a:rPr lang="zh-CN" altLang="en-US" sz="1800" b="0" u="sng" dirty="0">
                <a:latin typeface="Arial" panose="020B0604020202020204" pitchFamily="34" charset="0"/>
                <a:ea typeface="微软雅黑" panose="020B0503020204020204" pitchFamily="34" charset="-122"/>
                <a:sym typeface="Arial" panose="020B0604020202020204" pitchFamily="34" charset="0"/>
              </a:rPr>
              <a:t>进行高处作业之前，应进行安全防护设施的检查。检查合格后，方可进行高处作业。 </a:t>
            </a:r>
          </a:p>
        </p:txBody>
      </p:sp>
    </p:spTree>
  </p:cSld>
  <p:clrMapOvr>
    <a:masterClrMapping/>
  </p:clrMapOvr>
  <p:transition spd="slow" advClick="0" advTm="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25602"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三、高处作业安全防护用品使用常识</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10512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631825" y="3709988"/>
            <a:ext cx="5781675" cy="3108325"/>
          </a:xfrm>
          <a:prstGeom prst="rect">
            <a:avLst/>
          </a:prstGeom>
          <a:noFill/>
          <a:ln>
            <a:noFill/>
          </a:ln>
          <a:effectLst/>
        </p:spPr>
        <p:txBody>
          <a:bodyPr>
            <a:spAutoFit/>
          </a:bodyPr>
          <a:lstStyle/>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安全帽</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安全带 及系挂固定物或安全绳</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安全网 </a:t>
            </a: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07" name="矩形 1"/>
          <p:cNvSpPr/>
          <p:nvPr/>
        </p:nvSpPr>
        <p:spPr>
          <a:xfrm>
            <a:off x="527050" y="5445125"/>
            <a:ext cx="1831975" cy="584200"/>
          </a:xfrm>
          <a:prstGeom prst="rect">
            <a:avLst/>
          </a:prstGeom>
          <a:noFill/>
          <a:ln w="9525">
            <a:noFill/>
          </a:ln>
        </p:spPr>
        <p:txBody>
          <a:bodyPr wrap="none" anchor="t">
            <a:spAutoFit/>
          </a:bodyPr>
          <a:lstStyle/>
          <a:p>
            <a:pPr lvl="0" eaLnBrk="1" hangingPunct="1">
              <a:buSzPct val="100000"/>
            </a:pPr>
            <a:r>
              <a:rPr lang="zh-CN" altLang="en-US" sz="3200" dirty="0">
                <a:solidFill>
                  <a:srgbClr val="FF0000"/>
                </a:solidFill>
                <a:latin typeface="Arial" panose="020B0604020202020204" pitchFamily="34" charset="0"/>
                <a:ea typeface="微软雅黑" panose="020B0503020204020204" pitchFamily="34" charset="-122"/>
                <a:sym typeface="Arial" panose="020B0604020202020204" pitchFamily="34" charset="0"/>
              </a:rPr>
              <a:t>安全三宝</a:t>
            </a:r>
          </a:p>
        </p:txBody>
      </p:sp>
    </p:spTree>
  </p:cSld>
  <p:clrMapOvr>
    <a:masterClrMapping/>
  </p:clrMapOvr>
  <p:transition spd="slow" advClick="0" advTm="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366"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651"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、安全帽</a:t>
            </a:r>
          </a:p>
        </p:txBody>
      </p:sp>
      <p:pic>
        <p:nvPicPr>
          <p:cNvPr id="27652" name="Picture 7"/>
          <p:cNvPicPr preferRelativeResize="0"/>
          <p:nvPr/>
        </p:nvPicPr>
        <p:blipFill>
          <a:blip r:embed="rId3"/>
          <a:stretch>
            <a:fillRect/>
          </a:stretch>
        </p:blipFill>
        <p:spPr>
          <a:xfrm>
            <a:off x="6467475" y="3105150"/>
            <a:ext cx="1981200" cy="1335088"/>
          </a:xfrm>
          <a:prstGeom prst="rect">
            <a:avLst/>
          </a:prstGeom>
          <a:noFill/>
          <a:ln w="9525">
            <a:noFill/>
          </a:ln>
        </p:spPr>
      </p:pic>
      <p:pic>
        <p:nvPicPr>
          <p:cNvPr id="27653" name="Picture 8"/>
          <p:cNvPicPr preferRelativeResize="0"/>
          <p:nvPr/>
        </p:nvPicPr>
        <p:blipFill>
          <a:blip r:embed="rId4"/>
          <a:stretch>
            <a:fillRect/>
          </a:stretch>
        </p:blipFill>
        <p:spPr>
          <a:xfrm>
            <a:off x="5111750" y="1465263"/>
            <a:ext cx="1851025" cy="1509712"/>
          </a:xfrm>
          <a:prstGeom prst="rect">
            <a:avLst/>
          </a:prstGeom>
          <a:noFill/>
          <a:ln w="9525">
            <a:noFill/>
          </a:ln>
        </p:spPr>
      </p:pic>
      <p:pic>
        <p:nvPicPr>
          <p:cNvPr id="27654" name="Picture 9"/>
          <p:cNvPicPr preferRelativeResize="0"/>
          <p:nvPr/>
        </p:nvPicPr>
        <p:blipFill>
          <a:blip r:embed="rId5"/>
          <a:stretch>
            <a:fillRect/>
          </a:stretch>
        </p:blipFill>
        <p:spPr>
          <a:xfrm>
            <a:off x="7940675" y="1428750"/>
            <a:ext cx="1803400" cy="1546225"/>
          </a:xfrm>
          <a:prstGeom prst="rect">
            <a:avLst/>
          </a:prstGeom>
          <a:noFill/>
          <a:ln w="9525">
            <a:noFill/>
          </a:ln>
        </p:spPr>
      </p:pic>
      <p:sp>
        <p:nvSpPr>
          <p:cNvPr id="27655" name="AutoShape 10"/>
          <p:cNvSpPr/>
          <p:nvPr/>
        </p:nvSpPr>
        <p:spPr>
          <a:xfrm>
            <a:off x="7045325" y="2060575"/>
            <a:ext cx="825500" cy="381000"/>
          </a:xfrm>
          <a:custGeom>
            <a:avLst/>
            <a:gdLst/>
            <a:ahLst/>
            <a:cxnLst>
              <a:cxn ang="0">
                <a:pos x="2971" y="0"/>
              </a:cxn>
              <a:cxn ang="0">
                <a:pos x="2971" y="41704"/>
              </a:cxn>
              <a:cxn ang="0">
                <a:pos x="14258" y="41704"/>
              </a:cxn>
              <a:cxn ang="0">
                <a:pos x="14258" y="59577"/>
              </a:cxn>
              <a:cxn ang="0">
                <a:pos x="2971" y="59577"/>
              </a:cxn>
              <a:cxn ang="0">
                <a:pos x="2971" y="35745"/>
              </a:cxn>
              <a:cxn ang="0">
                <a:pos x="25807" y="17872"/>
              </a:cxn>
              <a:cxn ang="0">
                <a:pos x="5718" y="41704"/>
              </a:cxn>
              <a:cxn ang="0">
                <a:pos x="5718" y="59577"/>
              </a:cxn>
              <a:cxn ang="0">
                <a:pos x="11437" y="59577"/>
              </a:cxn>
              <a:cxn ang="0">
                <a:pos x="11437" y="41704"/>
              </a:cxn>
              <a:cxn ang="0">
                <a:pos x="0" y="41704"/>
              </a:cxn>
              <a:cxn ang="0">
                <a:pos x="0" y="59577"/>
              </a:cxn>
              <a:cxn ang="0">
                <a:pos x="2859" y="59577"/>
              </a:cxn>
              <a:cxn ang="0">
                <a:pos x="2859" y="41704"/>
              </a:cxn>
            </a:cxnLst>
            <a:rect l="0" t="0" r="0" b="0"/>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7C5B7"/>
          </a:solidFill>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656" name="Rectangle 12"/>
          <p:cNvSpPr/>
          <p:nvPr/>
        </p:nvSpPr>
        <p:spPr>
          <a:xfrm>
            <a:off x="4086225" y="4244975"/>
            <a:ext cx="5819775" cy="2081213"/>
          </a:xfrm>
          <a:prstGeom prst="rect">
            <a:avLst/>
          </a:prstGeom>
          <a:noFill/>
          <a:ln w="9525">
            <a:noFill/>
          </a:ln>
        </p:spPr>
        <p:txBody>
          <a:bodyPr anchor="ctr">
            <a:spAutoFit/>
          </a:bodyPr>
          <a:lstStyle/>
          <a:p>
            <a:pPr lvl="0" eaLnBrk="1" hangingPunct="1">
              <a:lnSpc>
                <a:spcPct val="125000"/>
              </a:lnSpc>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a:t>
            </a:r>
            <a:r>
              <a:rPr lang="zh-CN" altLang="en-US" sz="2400" b="0" dirty="0">
                <a:latin typeface="Arial" panose="020B0604020202020204" pitchFamily="34" charset="0"/>
                <a:ea typeface="微软雅黑" panose="020B0503020204020204" pitchFamily="34" charset="-122"/>
                <a:sym typeface="Arial" panose="020B0604020202020204" pitchFamily="34" charset="0"/>
              </a:rPr>
              <a:t>安全帽使用注意事项</a:t>
            </a:r>
            <a:br>
              <a:rPr lang="zh-CN" altLang="en-US" sz="2400" b="0" dirty="0">
                <a:latin typeface="Arial" panose="020B0604020202020204" pitchFamily="34" charset="0"/>
                <a:ea typeface="微软雅黑" panose="020B0503020204020204" pitchFamily="34" charset="-122"/>
                <a:sym typeface="Arial" panose="020B0604020202020204" pitchFamily="34" charset="0"/>
              </a:rPr>
            </a:br>
            <a:r>
              <a:rPr lang="zh-CN" altLang="en-US" sz="1600" b="0" dirty="0">
                <a:latin typeface="Arial" panose="020B0604020202020204" pitchFamily="34" charset="0"/>
                <a:ea typeface="微软雅黑" panose="020B0503020204020204" pitchFamily="34" charset="-122"/>
                <a:sym typeface="Arial" panose="020B0604020202020204" pitchFamily="34" charset="0"/>
              </a:rPr>
              <a:t>① 正确佩戴安全帽，安全帽要符合国家标准（</a:t>
            </a:r>
            <a:r>
              <a:rPr lang="en-US" altLang="zh-CN" sz="1600" b="0" dirty="0">
                <a:latin typeface="Arial" panose="020B0604020202020204" pitchFamily="34" charset="0"/>
                <a:ea typeface="微软雅黑" panose="020B0503020204020204" pitchFamily="34" charset="-122"/>
                <a:sym typeface="Arial" panose="020B0604020202020204" pitchFamily="34" charset="0"/>
              </a:rPr>
              <a:t>GB2811-81</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lnSpc>
                <a:spcPct val="125000"/>
              </a:lnSpc>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② 选用经有关部门检验合格，其上有“安鉴”标志的安全帽。</a:t>
            </a:r>
            <a:br>
              <a:rPr lang="zh-CN" altLang="en-US" sz="1600" b="0" dirty="0">
                <a:latin typeface="Arial" panose="020B0604020202020204" pitchFamily="34" charset="0"/>
                <a:ea typeface="微软雅黑" panose="020B0503020204020204" pitchFamily="34" charset="-122"/>
                <a:sym typeface="Arial" panose="020B0604020202020204" pitchFamily="34" charset="0"/>
              </a:rPr>
            </a:br>
            <a:r>
              <a:rPr lang="zh-CN" altLang="en-US" sz="1600" b="0" dirty="0">
                <a:latin typeface="Arial" panose="020B0604020202020204" pitchFamily="34" charset="0"/>
                <a:ea typeface="微软雅黑" panose="020B0503020204020204" pitchFamily="34" charset="-122"/>
                <a:sym typeface="Arial" panose="020B0604020202020204" pitchFamily="34" charset="0"/>
              </a:rPr>
              <a:t>③ 使用安全帽前先检查帽壳是否破损，有无合格衬带，下颌带是否齐全，如果不符合要求立即更换。</a:t>
            </a:r>
            <a:br>
              <a:rPr lang="zh-CN" altLang="en-US" sz="1600" b="0" dirty="0">
                <a:latin typeface="Arial" panose="020B0604020202020204" pitchFamily="34" charset="0"/>
                <a:ea typeface="微软雅黑" panose="020B0503020204020204" pitchFamily="34" charset="-122"/>
                <a:sym typeface="Arial" panose="020B0604020202020204" pitchFamily="34" charset="0"/>
              </a:rPr>
            </a:br>
            <a:r>
              <a:rPr lang="zh-CN" altLang="en-US" sz="1600" b="0" dirty="0">
                <a:latin typeface="Arial" panose="020B0604020202020204" pitchFamily="34" charset="0"/>
                <a:ea typeface="微软雅黑" panose="020B0503020204020204" pitchFamily="34" charset="-122"/>
                <a:sym typeface="Arial" panose="020B0604020202020204" pitchFamily="34" charset="0"/>
              </a:rPr>
              <a:t>④ 调整好帽箍、系好下颌带。</a:t>
            </a:r>
            <a:r>
              <a:rPr lang="zh-CN" altLang="en-US" sz="1600" dirty="0">
                <a:latin typeface="Arial" panose="020B0604020202020204" pitchFamily="34" charset="0"/>
                <a:ea typeface="微软雅黑" panose="020B0503020204020204" pitchFamily="34" charset="-122"/>
                <a:sym typeface="Arial" panose="020B0604020202020204" pitchFamily="34" charset="0"/>
              </a:rPr>
              <a:t> </a:t>
            </a:r>
          </a:p>
        </p:txBody>
      </p:sp>
      <p:sp>
        <p:nvSpPr>
          <p:cNvPr id="27657" name="Line 25"/>
          <p:cNvSpPr/>
          <p:nvPr/>
        </p:nvSpPr>
        <p:spPr>
          <a:xfrm>
            <a:off x="8382000" y="3429000"/>
            <a:ext cx="228600" cy="152400"/>
          </a:xfrm>
          <a:prstGeom prst="line">
            <a:avLst/>
          </a:prstGeom>
          <a:ln w="9525" cap="flat" cmpd="sng">
            <a:solidFill>
              <a:srgbClr val="FFFFFF"/>
            </a:solidFill>
            <a:prstDash val="solid"/>
            <a:round/>
            <a:headEnd type="triangl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658" name="Line 26"/>
          <p:cNvSpPr/>
          <p:nvPr/>
        </p:nvSpPr>
        <p:spPr>
          <a:xfrm>
            <a:off x="8610600" y="3581400"/>
            <a:ext cx="457200" cy="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659" name="Text Box 27"/>
          <p:cNvSpPr/>
          <p:nvPr/>
        </p:nvSpPr>
        <p:spPr>
          <a:xfrm>
            <a:off x="8518525" y="3352800"/>
            <a:ext cx="7175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下</a:t>
            </a: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颌带</a:t>
            </a:r>
          </a:p>
        </p:txBody>
      </p:sp>
      <p:sp>
        <p:nvSpPr>
          <p:cNvPr id="2376" name="Text Box 29"/>
          <p:cNvSpPr>
            <a:spLocks noChangeArrowheads="1"/>
          </p:cNvSpPr>
          <p:nvPr/>
        </p:nvSpPr>
        <p:spPr bwMode="auto">
          <a:xfrm>
            <a:off x="1220788" y="6553200"/>
            <a:ext cx="2735263" cy="292100"/>
          </a:xfrm>
          <a:prstGeom prst="rect">
            <a:avLst/>
          </a:prstGeom>
          <a:noFill/>
          <a:ln>
            <a:noFill/>
          </a:ln>
          <a:effectLst/>
        </p:spPr>
        <p:txBody>
          <a:bodyPr lIns="0" tIns="0" rIns="0" bIns="0" anchor="b"/>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80000"/>
              </a:lnSpc>
              <a:spcBef>
                <a:spcPct val="5000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安全帽的构造</a:t>
            </a:r>
          </a:p>
        </p:txBody>
      </p:sp>
      <p:grpSp>
        <p:nvGrpSpPr>
          <p:cNvPr id="27661" name="Group 329"/>
          <p:cNvGrpSpPr/>
          <p:nvPr/>
        </p:nvGrpSpPr>
        <p:grpSpPr>
          <a:xfrm>
            <a:off x="239713" y="4419600"/>
            <a:ext cx="3810000" cy="1951038"/>
            <a:chOff x="247" y="2784"/>
            <a:chExt cx="2400" cy="1229"/>
          </a:xfrm>
        </p:grpSpPr>
        <p:pic>
          <p:nvPicPr>
            <p:cNvPr id="27662" name="Picture 28"/>
            <p:cNvPicPr preferRelativeResize="0"/>
            <p:nvPr/>
          </p:nvPicPr>
          <p:blipFill>
            <a:blip r:embed="rId6"/>
            <a:stretch>
              <a:fillRect/>
            </a:stretch>
          </p:blipFill>
          <p:spPr>
            <a:xfrm>
              <a:off x="288" y="2784"/>
              <a:ext cx="2359" cy="1200"/>
            </a:xfrm>
            <a:prstGeom prst="rect">
              <a:avLst/>
            </a:prstGeom>
            <a:noFill/>
            <a:ln w="9525">
              <a:noFill/>
            </a:ln>
          </p:spPr>
        </p:pic>
        <p:sp>
          <p:nvSpPr>
            <p:cNvPr id="27663" name="Text Box 31"/>
            <p:cNvSpPr/>
            <p:nvPr/>
          </p:nvSpPr>
          <p:spPr>
            <a:xfrm>
              <a:off x="2311" y="3548"/>
              <a:ext cx="240" cy="9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吸汗带</a:t>
              </a:r>
            </a:p>
          </p:txBody>
        </p:sp>
        <p:sp>
          <p:nvSpPr>
            <p:cNvPr id="27664" name="Text Box 33"/>
            <p:cNvSpPr/>
            <p:nvPr/>
          </p:nvSpPr>
          <p:spPr>
            <a:xfrm>
              <a:off x="247" y="3504"/>
              <a:ext cx="288" cy="144"/>
            </a:xfrm>
            <a:prstGeom prst="rect">
              <a:avLst/>
            </a:prstGeom>
            <a:solidFill>
              <a:srgbClr val="FFFFFF"/>
            </a:solidFill>
            <a:ln w="9525">
              <a:noFill/>
            </a:ln>
          </p:spPr>
          <p:txBody>
            <a:bodyPr lIns="0" tIns="0" rIns="0" bIns="0" anchor="t"/>
            <a:lstStyle/>
            <a:p>
              <a:pPr lvl="0" algn="ctr"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帽箍</a:t>
              </a:r>
            </a:p>
          </p:txBody>
        </p:sp>
        <p:sp>
          <p:nvSpPr>
            <p:cNvPr id="27665" name="Text Box 34"/>
            <p:cNvSpPr/>
            <p:nvPr/>
          </p:nvSpPr>
          <p:spPr>
            <a:xfrm>
              <a:off x="439" y="3792"/>
              <a:ext cx="192" cy="96"/>
            </a:xfrm>
            <a:prstGeom prst="rect">
              <a:avLst/>
            </a:prstGeom>
            <a:solidFill>
              <a:srgbClr val="FFFFFF"/>
            </a:solidFill>
            <a:ln w="9525">
              <a:noFill/>
            </a:ln>
          </p:spPr>
          <p:txBody>
            <a:bodyPr lIns="0" tIns="0" rIns="0" bIns="0" anchor="t"/>
            <a:lstStyle/>
            <a:p>
              <a:pPr lvl="0" algn="ctr"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帽沿</a:t>
              </a:r>
            </a:p>
          </p:txBody>
        </p:sp>
        <p:sp>
          <p:nvSpPr>
            <p:cNvPr id="27666" name="Text Box 36"/>
            <p:cNvSpPr/>
            <p:nvPr/>
          </p:nvSpPr>
          <p:spPr>
            <a:xfrm>
              <a:off x="2119" y="2976"/>
              <a:ext cx="160" cy="9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衬带</a:t>
              </a:r>
            </a:p>
          </p:txBody>
        </p:sp>
        <p:sp>
          <p:nvSpPr>
            <p:cNvPr id="27667" name="Rectangle 37"/>
            <p:cNvSpPr/>
            <p:nvPr/>
          </p:nvSpPr>
          <p:spPr>
            <a:xfrm rot="-1560000">
              <a:off x="768" y="3910"/>
              <a:ext cx="192" cy="103"/>
            </a:xfrm>
            <a:prstGeom prst="rect">
              <a:avLst/>
            </a:prstGeom>
            <a:solidFill>
              <a:srgbClr val="FFFFFF"/>
            </a:solidFill>
            <a:ln w="9525" cap="flat" cmpd="sng">
              <a:solidFill>
                <a:srgbClr val="FFFFFF"/>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7668" name="Oval 38"/>
            <p:cNvSpPr/>
            <p:nvPr/>
          </p:nvSpPr>
          <p:spPr>
            <a:xfrm rot="-1500000">
              <a:off x="944" y="3815"/>
              <a:ext cx="144" cy="71"/>
            </a:xfrm>
            <a:prstGeom prst="ellipse">
              <a:avLst/>
            </a:prstGeom>
            <a:solidFill>
              <a:srgbClr val="FFFFFF"/>
            </a:solidFill>
            <a:ln w="9525" cap="flat" cmpd="sng">
              <a:solidFill>
                <a:srgbClr val="FFFFFF"/>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7669" name="Oval 39"/>
            <p:cNvSpPr/>
            <p:nvPr/>
          </p:nvSpPr>
          <p:spPr>
            <a:xfrm>
              <a:off x="1303" y="3168"/>
              <a:ext cx="384" cy="144"/>
            </a:xfrm>
            <a:prstGeom prst="ellipse">
              <a:avLst/>
            </a:prstGeom>
            <a:solidFill>
              <a:srgbClr val="808080"/>
            </a:solidFill>
            <a:ln w="9525" cap="flat" cmpd="sng">
              <a:solidFill>
                <a:srgbClr val="00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7670" name="Text Box 40"/>
            <p:cNvSpPr/>
            <p:nvPr/>
          </p:nvSpPr>
          <p:spPr>
            <a:xfrm>
              <a:off x="487" y="3216"/>
              <a:ext cx="240" cy="9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缓冲垫</a:t>
              </a:r>
            </a:p>
          </p:txBody>
        </p:sp>
        <p:sp>
          <p:nvSpPr>
            <p:cNvPr id="27671" name="Line 41"/>
            <p:cNvSpPr/>
            <p:nvPr/>
          </p:nvSpPr>
          <p:spPr>
            <a:xfrm>
              <a:off x="1015" y="3287"/>
              <a:ext cx="432" cy="0"/>
            </a:xfrm>
            <a:prstGeom prst="line">
              <a:avLst/>
            </a:prstGeom>
            <a:ln w="19050"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388" name="Text Box 45"/>
          <p:cNvSpPr>
            <a:spLocks noChangeArrowheads="1"/>
          </p:cNvSpPr>
          <p:nvPr/>
        </p:nvSpPr>
        <p:spPr bwMode="auto">
          <a:xfrm>
            <a:off x="180975" y="1190625"/>
            <a:ext cx="4419600" cy="806450"/>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90000"/>
              </a:lnSpc>
              <a:spcBef>
                <a:spcPct val="50000"/>
              </a:spcBef>
              <a:spcAft>
                <a:spcPct val="0"/>
              </a:spcAft>
              <a:buClrTx/>
              <a:buSzTx/>
              <a:buFontTx/>
              <a:buNone/>
              <a:defRPr/>
            </a:pPr>
            <a:r>
              <a:rPr kumimoji="0" lang="en-US" altLang="zh-CN" sz="20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en-US" altLang="zh-CN" sz="24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zh-CN" altLang="en-US" sz="24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安全帽的防护作用</a:t>
            </a:r>
          </a:p>
          <a:p>
            <a:pPr marL="0" marR="0" lvl="0" indent="0" algn="l" defTabSz="914400" rtl="0" eaLnBrk="1" fontAlgn="base" latinLnBrk="0" hangingPunct="1">
              <a:lnSpc>
                <a:spcPct val="90000"/>
              </a:lnSpc>
              <a:spcBef>
                <a:spcPct val="50000"/>
              </a:spcBef>
              <a:spcAft>
                <a:spcPct val="0"/>
              </a:spcAft>
              <a:buClrTx/>
              <a:buSzTx/>
              <a:buFontTx/>
              <a:buNone/>
              <a:defRPr/>
            </a:pPr>
            <a:r>
              <a:rPr kumimoji="0" lang="zh-CN" altLang="en-US" sz="18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p>
        </p:txBody>
      </p:sp>
      <p:sp>
        <p:nvSpPr>
          <p:cNvPr id="2389" name="Rectangle 47"/>
          <p:cNvSpPr>
            <a:spLocks noChangeArrowheads="1"/>
          </p:cNvSpPr>
          <p:nvPr/>
        </p:nvSpPr>
        <p:spPr bwMode="auto">
          <a:xfrm>
            <a:off x="663575" y="1581150"/>
            <a:ext cx="4303713" cy="2536825"/>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16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在施工现场，意外的坠落物伤及人体的事故时有发生。坠落物对人体的伤害主要是由加速度冲击力引起。冲击事故一旦发生，受伤部位概率最大的首先是头部。头部是人体神经中枢所在，其头盖骨最薄处仅</a:t>
            </a:r>
            <a:r>
              <a:rPr kumimoji="0" lang="en-US" altLang="zh-CN" sz="16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2mm</a:t>
            </a:r>
            <a:r>
              <a:rPr kumimoji="0" lang="zh-CN" altLang="en-US" sz="16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左右。头部一旦受外力冲击，就可能引起脑震荡、颅内出血、脑膜挫伤、颅骨损伤等严重伤害，从而造成人体机能障碍，轻则致残，重则危及生命。所以，对作业场所内工作人员的头部必须加以保护，而头部防护的重要用品就是安全帽</a:t>
            </a:r>
          </a:p>
        </p:txBody>
      </p:sp>
    </p:spTree>
  </p:cSld>
  <p:clrMapOvr>
    <a:masterClrMapping/>
  </p:clrMapOvr>
  <p:transition spd="slow" advClick="0" advTm="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17</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394"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8675"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、安全带</a:t>
            </a:r>
          </a:p>
        </p:txBody>
      </p:sp>
      <p:sp>
        <p:nvSpPr>
          <p:cNvPr id="2396" name="Rectangle 20"/>
          <p:cNvSpPr>
            <a:spLocks noChangeArrowheads="1"/>
          </p:cNvSpPr>
          <p:nvPr/>
        </p:nvSpPr>
        <p:spPr bwMode="auto">
          <a:xfrm>
            <a:off x="285750" y="1192213"/>
            <a:ext cx="9328150" cy="892175"/>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5000"/>
              </a:lnSpc>
              <a:spcBef>
                <a:spcPct val="0"/>
              </a:spcBef>
              <a:spcAft>
                <a:spcPct val="0"/>
              </a:spcAft>
              <a:buClrTx/>
              <a:buSzTx/>
              <a:buFontTx/>
              <a:buNone/>
              <a:defRPr/>
            </a:pPr>
            <a:r>
              <a:rPr kumimoji="0" lang="en-US" altLang="zh-CN" sz="24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1</a:t>
            </a:r>
            <a:r>
              <a:rPr kumimoji="0" lang="zh-CN" altLang="en-US" sz="2400" b="0"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）安全带的防护作用</a:t>
            </a:r>
          </a:p>
          <a:p>
            <a:pPr marL="0" marR="0" lvl="0" indent="0" algn="l" defTabSz="914400" rtl="0" eaLnBrk="1" fontAlgn="base" latinLnBrk="0" hangingPunct="1">
              <a:lnSpc>
                <a:spcPct val="125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当发生高处坠落时，预防和减轻冲击对人体产生的伤害，防止出现坠落伤亡事故。</a:t>
            </a:r>
          </a:p>
        </p:txBody>
      </p:sp>
      <p:sp>
        <p:nvSpPr>
          <p:cNvPr id="28677" name="Rectangle 22"/>
          <p:cNvSpPr/>
          <p:nvPr/>
        </p:nvSpPr>
        <p:spPr>
          <a:xfrm>
            <a:off x="314325" y="2794000"/>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2</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）安全带的类型</a:t>
            </a:r>
          </a:p>
        </p:txBody>
      </p:sp>
      <p:sp>
        <p:nvSpPr>
          <p:cNvPr id="28678" name="Rectangle 24"/>
          <p:cNvSpPr/>
          <p:nvPr/>
        </p:nvSpPr>
        <p:spPr>
          <a:xfrm>
            <a:off x="409575" y="3673475"/>
            <a:ext cx="2895600" cy="1936750"/>
          </a:xfrm>
          <a:prstGeom prst="rect">
            <a:avLst/>
          </a:prstGeom>
          <a:noFill/>
          <a:ln w="12700">
            <a:noFill/>
          </a:ln>
        </p:spPr>
        <p:txBody>
          <a:bodyPr lIns="90488" tIns="44450" rIns="90488" bIns="44450" anchor="t"/>
          <a:lstStyle/>
          <a:p>
            <a:pPr marL="609600" lvl="0" indent="-609600" eaLnBrk="1" hangingPunct="1">
              <a:lnSpc>
                <a:spcPct val="125000"/>
              </a:lnSpc>
              <a:spcBef>
                <a:spcPts val="100"/>
              </a:spcBef>
              <a:buClr>
                <a:schemeClr val="accent1"/>
              </a:buClr>
              <a:buSzPct val="80000"/>
            </a:pPr>
            <a:r>
              <a:rPr lang="en-US" altLang="zh-CN" sz="1800" dirty="0">
                <a:latin typeface="Arial" panose="020B0604020202020204" pitchFamily="34" charset="0"/>
                <a:ea typeface="微软雅黑" panose="020B0503020204020204" pitchFamily="34" charset="-122"/>
                <a:sym typeface="Arial" panose="020B0604020202020204" pitchFamily="34" charset="0"/>
              </a:rPr>
              <a:t>①  </a:t>
            </a:r>
            <a:r>
              <a:rPr lang="zh-CN" altLang="en-US" sz="1800" u="sng" dirty="0">
                <a:latin typeface="Arial" panose="020B0604020202020204" pitchFamily="34" charset="0"/>
                <a:ea typeface="微软雅黑" panose="020B0503020204020204" pitchFamily="34" charset="-122"/>
                <a:sym typeface="Arial" panose="020B0604020202020204" pitchFamily="34" charset="0"/>
              </a:rPr>
              <a:t>全身式安全带</a:t>
            </a:r>
          </a:p>
          <a:p>
            <a:pPr marL="609600" lvl="0" indent="-609600" eaLnBrk="1" hangingPunct="1">
              <a:lnSpc>
                <a:spcPct val="125000"/>
              </a:lnSpc>
              <a:spcBef>
                <a:spcPts val="100"/>
              </a:spcBef>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②  上身式安全带</a:t>
            </a:r>
          </a:p>
          <a:p>
            <a:pPr marL="609600" lvl="0" indent="-609600" eaLnBrk="1" hangingPunct="1">
              <a:lnSpc>
                <a:spcPct val="125000"/>
              </a:lnSpc>
              <a:spcBef>
                <a:spcPts val="100"/>
              </a:spcBef>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③  一般用途安全带</a:t>
            </a:r>
          </a:p>
          <a:p>
            <a:pPr marL="609600" lvl="0" indent="-609600" eaLnBrk="1" hangingPunct="1">
              <a:lnSpc>
                <a:spcPct val="125000"/>
              </a:lnSpc>
              <a:spcBef>
                <a:spcPts val="100"/>
              </a:spcBef>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④  定位式安全带、</a:t>
            </a:r>
          </a:p>
          <a:p>
            <a:pPr marL="609600" lvl="0" indent="-609600" eaLnBrk="1" hangingPunct="1">
              <a:lnSpc>
                <a:spcPct val="125000"/>
              </a:lnSpc>
              <a:spcBef>
                <a:spcPts val="100"/>
              </a:spcBef>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      柱上</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电讯工安全带</a:t>
            </a:r>
          </a:p>
        </p:txBody>
      </p:sp>
      <p:pic>
        <p:nvPicPr>
          <p:cNvPr id="28679" name="Picture 25"/>
          <p:cNvPicPr preferRelativeResize="0"/>
          <p:nvPr/>
        </p:nvPicPr>
        <p:blipFill>
          <a:blip r:embed="rId3">
            <a:clrChange>
              <a:clrFrom>
                <a:srgbClr val="FFFFFF"/>
              </a:clrFrom>
              <a:clrTo>
                <a:srgbClr val="FFFFFF">
                  <a:alpha val="0"/>
                </a:srgbClr>
              </a:clrTo>
            </a:clrChange>
          </a:blip>
          <a:stretch>
            <a:fillRect/>
          </a:stretch>
        </p:blipFill>
        <p:spPr>
          <a:xfrm>
            <a:off x="4829175" y="3981450"/>
            <a:ext cx="1266825" cy="1323975"/>
          </a:xfrm>
          <a:prstGeom prst="rect">
            <a:avLst/>
          </a:prstGeom>
          <a:noFill/>
          <a:ln w="9525">
            <a:noFill/>
          </a:ln>
        </p:spPr>
      </p:pic>
      <p:sp>
        <p:nvSpPr>
          <p:cNvPr id="28680" name="Rectangle 26"/>
          <p:cNvSpPr/>
          <p:nvPr/>
        </p:nvSpPr>
        <p:spPr>
          <a:xfrm>
            <a:off x="4810125" y="5353050"/>
            <a:ext cx="12509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上身式安全带</a:t>
            </a:r>
          </a:p>
        </p:txBody>
      </p:sp>
      <p:sp>
        <p:nvSpPr>
          <p:cNvPr id="28681" name="Rectangle 27"/>
          <p:cNvSpPr/>
          <p:nvPr/>
        </p:nvSpPr>
        <p:spPr>
          <a:xfrm>
            <a:off x="6169025" y="5353050"/>
            <a:ext cx="17843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一般用途单腰安全带</a:t>
            </a:r>
          </a:p>
        </p:txBody>
      </p:sp>
      <p:pic>
        <p:nvPicPr>
          <p:cNvPr id="28682" name="Picture 28"/>
          <p:cNvPicPr preferRelativeResize="0"/>
          <p:nvPr/>
        </p:nvPicPr>
        <p:blipFill>
          <a:blip r:embed="rId4">
            <a:clrChange>
              <a:clrFrom>
                <a:srgbClr val="FFFFFF"/>
              </a:clrFrom>
              <a:clrTo>
                <a:srgbClr val="FFFFFF">
                  <a:alpha val="0"/>
                </a:srgbClr>
              </a:clrTo>
            </a:clrChange>
          </a:blip>
          <a:stretch>
            <a:fillRect/>
          </a:stretch>
        </p:blipFill>
        <p:spPr>
          <a:xfrm>
            <a:off x="6276975" y="4106863"/>
            <a:ext cx="1600200" cy="1084262"/>
          </a:xfrm>
          <a:prstGeom prst="rect">
            <a:avLst/>
          </a:prstGeom>
          <a:noFill/>
          <a:ln w="9525">
            <a:noFill/>
          </a:ln>
        </p:spPr>
      </p:pic>
      <p:sp>
        <p:nvSpPr>
          <p:cNvPr id="28683" name="Rectangle 29"/>
          <p:cNvSpPr/>
          <p:nvPr/>
        </p:nvSpPr>
        <p:spPr>
          <a:xfrm>
            <a:off x="3371850" y="5353050"/>
            <a:ext cx="12509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全身式安全带</a:t>
            </a:r>
          </a:p>
        </p:txBody>
      </p:sp>
      <p:pic>
        <p:nvPicPr>
          <p:cNvPr id="28684" name="Picture 30"/>
          <p:cNvPicPr preferRelativeResize="0"/>
          <p:nvPr/>
        </p:nvPicPr>
        <p:blipFill>
          <a:blip r:embed="rId5"/>
          <a:stretch>
            <a:fillRect/>
          </a:stretch>
        </p:blipFill>
        <p:spPr>
          <a:xfrm>
            <a:off x="8412163" y="3600450"/>
            <a:ext cx="1293812" cy="1725613"/>
          </a:xfrm>
          <a:prstGeom prst="rect">
            <a:avLst/>
          </a:prstGeom>
          <a:noFill/>
          <a:ln w="9525">
            <a:noFill/>
          </a:ln>
        </p:spPr>
      </p:pic>
      <p:sp>
        <p:nvSpPr>
          <p:cNvPr id="28685" name="Rectangle 31"/>
          <p:cNvSpPr/>
          <p:nvPr/>
        </p:nvSpPr>
        <p:spPr>
          <a:xfrm>
            <a:off x="8410575" y="5353050"/>
            <a:ext cx="12509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悬挂式安全带</a:t>
            </a:r>
          </a:p>
        </p:txBody>
      </p:sp>
      <p:pic>
        <p:nvPicPr>
          <p:cNvPr id="28686" name="Picture 32"/>
          <p:cNvPicPr preferRelativeResize="0"/>
          <p:nvPr/>
        </p:nvPicPr>
        <p:blipFill>
          <a:blip r:embed="rId6">
            <a:clrChange>
              <a:clrFrom>
                <a:srgbClr val="FFFFFF"/>
              </a:clrFrom>
              <a:clrTo>
                <a:srgbClr val="FFFFFF">
                  <a:alpha val="0"/>
                </a:srgbClr>
              </a:clrTo>
            </a:clrChange>
          </a:blip>
          <a:srcRect b="4999"/>
          <a:stretch>
            <a:fillRect/>
          </a:stretch>
        </p:blipFill>
        <p:spPr>
          <a:xfrm>
            <a:off x="3286125" y="3733800"/>
            <a:ext cx="1219200" cy="1589088"/>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29698" name="Picture 4"/>
          <p:cNvPicPr preferRelativeResize="0"/>
          <p:nvPr/>
        </p:nvPicPr>
        <p:blipFill>
          <a:blip r:embed="rId3"/>
          <a:stretch>
            <a:fillRect/>
          </a:stretch>
        </p:blipFill>
        <p:spPr>
          <a:xfrm>
            <a:off x="361950" y="1495425"/>
            <a:ext cx="3152775" cy="2552700"/>
          </a:xfrm>
          <a:prstGeom prst="rect">
            <a:avLst/>
          </a:prstGeom>
          <a:noFill/>
          <a:ln w="9525">
            <a:noFill/>
          </a:ln>
        </p:spPr>
      </p:pic>
      <p:sp>
        <p:nvSpPr>
          <p:cNvPr id="29699" name="Rectangle 5"/>
          <p:cNvSpPr/>
          <p:nvPr/>
        </p:nvSpPr>
        <p:spPr>
          <a:xfrm>
            <a:off x="304800" y="330200"/>
            <a:ext cx="2792413" cy="457200"/>
          </a:xfrm>
          <a:prstGeom prst="rect">
            <a:avLst/>
          </a:prstGeom>
          <a:noFill/>
          <a:ln w="9525">
            <a:noFill/>
          </a:ln>
        </p:spPr>
        <p:txBody>
          <a:bodyPr wrap="none" anchor="t">
            <a:spAutoFit/>
          </a:bodyPr>
          <a:lstStyle/>
          <a:p>
            <a:pPr lvl="0" eaLnBrk="1" hangingPunct="1">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3</a:t>
            </a:r>
            <a:r>
              <a:rPr lang="zh-CN" altLang="en-US" sz="2400" b="0" dirty="0">
                <a:latin typeface="Arial" panose="020B0604020202020204" pitchFamily="34" charset="0"/>
                <a:ea typeface="微软雅黑" panose="020B0503020204020204" pitchFamily="34" charset="-122"/>
                <a:sym typeface="Arial" panose="020B0604020202020204" pitchFamily="34" charset="0"/>
              </a:rPr>
              <a:t>）安全带构造说明</a:t>
            </a:r>
          </a:p>
        </p:txBody>
      </p:sp>
      <p:sp>
        <p:nvSpPr>
          <p:cNvPr id="29700" name="Rectangle 3"/>
          <p:cNvSpPr/>
          <p:nvPr/>
        </p:nvSpPr>
        <p:spPr>
          <a:xfrm>
            <a:off x="3937000" y="3819525"/>
            <a:ext cx="2749550" cy="762000"/>
          </a:xfrm>
          <a:prstGeom prst="rect">
            <a:avLst/>
          </a:prstGeom>
          <a:noFill/>
          <a:ln w="9525">
            <a:noFill/>
          </a:ln>
        </p:spPr>
        <p:txBody>
          <a:bodyPr lIns="0" rIns="0" anchor="t"/>
          <a:lstStyle/>
          <a:p>
            <a:pPr marL="342900" lvl="0" indent="-342900" eaLnBrk="1" hangingPunct="1">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·D</a:t>
            </a:r>
            <a:r>
              <a:rPr lang="zh-CN" altLang="en-US" sz="1100" b="0" dirty="0">
                <a:latin typeface="Arial" panose="020B0604020202020204" pitchFamily="34" charset="0"/>
                <a:ea typeface="微软雅黑" panose="020B0503020204020204" pitchFamily="34" charset="-122"/>
                <a:sym typeface="Arial" panose="020B0604020202020204" pitchFamily="34" charset="0"/>
              </a:rPr>
              <a:t>字形环在身后，位于双肩之间</a:t>
            </a:r>
          </a:p>
          <a:p>
            <a:pPr marL="342900" lvl="0" indent="-342900" eaLnBrk="1" hangingPunct="1">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a:t>
            </a:r>
            <a:r>
              <a:rPr lang="zh-CN" altLang="en-US" sz="1100" b="0" dirty="0">
                <a:latin typeface="Arial" panose="020B0604020202020204" pitchFamily="34" charset="0"/>
                <a:ea typeface="微软雅黑" panose="020B0503020204020204" pitchFamily="34" charset="-122"/>
                <a:sym typeface="Arial" panose="020B0604020202020204" pitchFamily="34" charset="0"/>
              </a:rPr>
              <a:t>肩膀带子上印有的</a:t>
            </a:r>
            <a:r>
              <a:rPr lang="en-US" altLang="zh-CN" sz="1100" b="0" dirty="0">
                <a:latin typeface="Arial" panose="020B0604020202020204" pitchFamily="34" charset="0"/>
                <a:ea typeface="微软雅黑" panose="020B0503020204020204" pitchFamily="34" charset="-122"/>
                <a:sym typeface="Arial" panose="020B0604020202020204" pitchFamily="34" charset="0"/>
              </a:rPr>
              <a:t>A</a:t>
            </a:r>
            <a:r>
              <a:rPr lang="zh-CN" altLang="en-US" sz="1100" b="0" dirty="0">
                <a:latin typeface="Arial" panose="020B0604020202020204" pitchFamily="34" charset="0"/>
                <a:ea typeface="微软雅黑" panose="020B0503020204020204" pitchFamily="34" charset="-122"/>
                <a:sym typeface="Arial" panose="020B0604020202020204" pitchFamily="34" charset="0"/>
              </a:rPr>
              <a:t>应该在</a:t>
            </a:r>
            <a:r>
              <a:rPr lang="en-US" altLang="zh-CN" sz="1100" b="0" dirty="0">
                <a:latin typeface="Arial" panose="020B0604020202020204" pitchFamily="34" charset="0"/>
                <a:ea typeface="微软雅黑" panose="020B0503020204020204" pitchFamily="34" charset="-122"/>
                <a:sym typeface="Arial" panose="020B0604020202020204" pitchFamily="34" charset="0"/>
              </a:rPr>
              <a:t>D</a:t>
            </a:r>
            <a:r>
              <a:rPr lang="zh-CN" altLang="en-US" sz="1100" b="0" dirty="0">
                <a:latin typeface="Arial" panose="020B0604020202020204" pitchFamily="34" charset="0"/>
                <a:ea typeface="微软雅黑" panose="020B0503020204020204" pitchFamily="34" charset="-122"/>
                <a:sym typeface="Arial" panose="020B0604020202020204" pitchFamily="34" charset="0"/>
              </a:rPr>
              <a:t>字形环下方</a:t>
            </a:r>
          </a:p>
          <a:p>
            <a:pPr marL="342900" lvl="0" indent="-342900" eaLnBrk="1" hangingPunct="1">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a:t>
            </a:r>
            <a:r>
              <a:rPr lang="zh-CN" altLang="en-US" sz="1100" b="0" dirty="0">
                <a:latin typeface="Arial" panose="020B0604020202020204" pitchFamily="34" charset="0"/>
                <a:ea typeface="微软雅黑" panose="020B0503020204020204" pitchFamily="34" charset="-122"/>
                <a:sym typeface="Arial" panose="020B0604020202020204" pitchFamily="34" charset="0"/>
              </a:rPr>
              <a:t>字母</a:t>
            </a:r>
            <a:r>
              <a:rPr lang="en-US" altLang="zh-CN" sz="1100" b="0" dirty="0">
                <a:latin typeface="Arial" panose="020B0604020202020204" pitchFamily="34" charset="0"/>
                <a:ea typeface="微软雅黑" panose="020B0503020204020204" pitchFamily="34" charset="-122"/>
                <a:sym typeface="Arial" panose="020B0604020202020204" pitchFamily="34" charset="0"/>
              </a:rPr>
              <a:t>A</a:t>
            </a:r>
            <a:r>
              <a:rPr lang="zh-CN" altLang="en-US" sz="1100" b="0" dirty="0">
                <a:latin typeface="Arial" panose="020B0604020202020204" pitchFamily="34" charset="0"/>
                <a:ea typeface="微软雅黑" panose="020B0503020204020204" pitchFamily="34" charset="-122"/>
                <a:sym typeface="Arial" panose="020B0604020202020204" pitchFamily="34" charset="0"/>
              </a:rPr>
              <a:t>上方印有的箭头应该指向</a:t>
            </a:r>
            <a:r>
              <a:rPr lang="en-US" altLang="zh-CN" sz="1100" b="0" dirty="0">
                <a:latin typeface="Arial" panose="020B0604020202020204" pitchFamily="34" charset="0"/>
                <a:ea typeface="微软雅黑" panose="020B0503020204020204" pitchFamily="34" charset="-122"/>
                <a:sym typeface="Arial" panose="020B0604020202020204" pitchFamily="34" charset="0"/>
              </a:rPr>
              <a:t>D</a:t>
            </a:r>
            <a:r>
              <a:rPr lang="zh-CN" altLang="en-US" sz="1100" b="0" dirty="0">
                <a:latin typeface="Arial" panose="020B0604020202020204" pitchFamily="34" charset="0"/>
                <a:ea typeface="微软雅黑" panose="020B0503020204020204" pitchFamily="34" charset="-122"/>
                <a:sym typeface="Arial" panose="020B0604020202020204" pitchFamily="34" charset="0"/>
              </a:rPr>
              <a:t>字形环          </a:t>
            </a:r>
          </a:p>
        </p:txBody>
      </p:sp>
      <p:grpSp>
        <p:nvGrpSpPr>
          <p:cNvPr id="29701" name="Group 365"/>
          <p:cNvGrpSpPr/>
          <p:nvPr/>
        </p:nvGrpSpPr>
        <p:grpSpPr>
          <a:xfrm>
            <a:off x="4038600" y="1352550"/>
            <a:ext cx="1931988" cy="2314575"/>
            <a:chOff x="4416" y="720"/>
            <a:chExt cx="1589" cy="2256"/>
          </a:xfrm>
        </p:grpSpPr>
        <p:pic>
          <p:nvPicPr>
            <p:cNvPr id="29702" name="Picture 5"/>
            <p:cNvPicPr preferRelativeResize="0"/>
            <p:nvPr/>
          </p:nvPicPr>
          <p:blipFill>
            <a:blip r:embed="rId4"/>
            <a:stretch>
              <a:fillRect/>
            </a:stretch>
          </p:blipFill>
          <p:spPr>
            <a:xfrm>
              <a:off x="4416" y="720"/>
              <a:ext cx="1589" cy="2256"/>
            </a:xfrm>
            <a:prstGeom prst="rect">
              <a:avLst/>
            </a:prstGeom>
            <a:noFill/>
            <a:ln w="9525">
              <a:noFill/>
            </a:ln>
          </p:spPr>
        </p:pic>
        <p:sp>
          <p:nvSpPr>
            <p:cNvPr id="29703" name="AutoShape 7"/>
            <p:cNvSpPr/>
            <p:nvPr/>
          </p:nvSpPr>
          <p:spPr>
            <a:xfrm>
              <a:off x="4512" y="1152"/>
              <a:ext cx="452" cy="192"/>
            </a:xfrm>
            <a:prstGeom prst="wedgeRectCallout">
              <a:avLst>
                <a:gd name="adj1" fmla="val 98231"/>
                <a:gd name="adj2" fmla="val 260417"/>
              </a:avLst>
            </a:prstGeom>
            <a:noFill/>
            <a:ln w="9525" cap="flat" cmpd="sng">
              <a:solidFill>
                <a:srgbClr val="FF0000"/>
              </a:solidFill>
              <a:prstDash val="solid"/>
              <a:miter/>
              <a:headEnd type="none" w="med" len="med"/>
              <a:tailEnd type="none" w="med" len="med"/>
            </a:ln>
          </p:spPr>
          <p:txBody>
            <a:bodyPr lIns="0" rIns="0" anchor="t"/>
            <a:lstStyle/>
            <a:p>
              <a:pPr lvl="0" algn="ctr" eaLnBrk="1" hangingPunct="1">
                <a:buClr>
                  <a:srgbClr val="FF3300"/>
                </a:buClr>
                <a:buSzPct val="80000"/>
              </a:pPr>
              <a:r>
                <a:rPr lang="en-US" altLang="zh-CN" b="0" dirty="0">
                  <a:solidFill>
                    <a:schemeClr val="bg1"/>
                  </a:solidFill>
                  <a:latin typeface="Arial" panose="020B0604020202020204" pitchFamily="34" charset="0"/>
                  <a:ea typeface="微软雅黑" panose="020B0503020204020204" pitchFamily="34" charset="-122"/>
                  <a:sym typeface="Arial" panose="020B0604020202020204" pitchFamily="34" charset="0"/>
                </a:rPr>
                <a:t>D</a:t>
              </a: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字形圈</a:t>
              </a:r>
            </a:p>
          </p:txBody>
        </p:sp>
      </p:grpSp>
      <p:sp>
        <p:nvSpPr>
          <p:cNvPr id="29704" name="Rectangle 3"/>
          <p:cNvSpPr/>
          <p:nvPr/>
        </p:nvSpPr>
        <p:spPr>
          <a:xfrm>
            <a:off x="514350" y="3762375"/>
            <a:ext cx="2987675" cy="933450"/>
          </a:xfrm>
          <a:prstGeom prst="rect">
            <a:avLst/>
          </a:prstGeom>
          <a:noFill/>
          <a:ln w="9525">
            <a:noFill/>
          </a:ln>
        </p:spPr>
        <p:txBody>
          <a:bodyPr lIns="0" rIns="0" anchor="t"/>
          <a:lstStyle/>
          <a:p>
            <a:pPr marL="342900" lvl="0" indent="-342900" eaLnBrk="1" hangingPunct="1">
              <a:lnSpc>
                <a:spcPct val="115000"/>
              </a:lnSpc>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a:t>
            </a:r>
            <a:r>
              <a:rPr lang="zh-CN" altLang="en-US" sz="1100" b="0" dirty="0">
                <a:latin typeface="Arial" panose="020B0604020202020204" pitchFamily="34" charset="0"/>
                <a:ea typeface="微软雅黑" panose="020B0503020204020204" pitchFamily="34" charset="-122"/>
                <a:sym typeface="Arial" panose="020B0604020202020204" pitchFamily="34" charset="0"/>
              </a:rPr>
              <a:t>在戴上安全带时要确保安全带的尺寸合适。</a:t>
            </a:r>
          </a:p>
          <a:p>
            <a:pPr marL="342900" lvl="0" indent="-342900" eaLnBrk="1" hangingPunct="1">
              <a:lnSpc>
                <a:spcPct val="115000"/>
              </a:lnSpc>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a:t>
            </a:r>
            <a:r>
              <a:rPr lang="zh-CN" altLang="en-US" sz="1100" b="0" dirty="0">
                <a:latin typeface="Arial" panose="020B0604020202020204" pitchFamily="34" charset="0"/>
                <a:ea typeface="微软雅黑" panose="020B0503020204020204" pitchFamily="34" charset="-122"/>
                <a:sym typeface="Arial" panose="020B0604020202020204" pitchFamily="34" charset="0"/>
              </a:rPr>
              <a:t>在腰处紧扣安全带。束在腰的上部，不要让它滑到臀部或骨盆位置，扣环要在身前，带尾则要伸到带圈内，不要让它垂吊在外        </a:t>
            </a:r>
          </a:p>
          <a:p>
            <a:pPr marL="342900" lvl="0" indent="-342900" eaLnBrk="1" hangingPunct="1">
              <a:lnSpc>
                <a:spcPct val="115000"/>
              </a:lnSpc>
              <a:spcBef>
                <a:spcPct val="20000"/>
              </a:spcBef>
              <a:buClr>
                <a:srgbClr val="000000"/>
              </a:buClr>
              <a:buSzPct val="100000"/>
            </a:pPr>
            <a:endParaRPr lang="en-US" altLang="zh-CN" sz="1100" b="0" dirty="0">
              <a:latin typeface="Arial" panose="020B0604020202020204" pitchFamily="34" charset="0"/>
              <a:ea typeface="微软雅黑" panose="020B0503020204020204" pitchFamily="34" charset="-122"/>
              <a:sym typeface="Arial" panose="020B0604020202020204" pitchFamily="34" charset="0"/>
            </a:endParaRPr>
          </a:p>
        </p:txBody>
      </p:sp>
      <p:sp>
        <p:nvSpPr>
          <p:cNvPr id="29705" name="Rectangle 3"/>
          <p:cNvSpPr/>
          <p:nvPr/>
        </p:nvSpPr>
        <p:spPr>
          <a:xfrm>
            <a:off x="6742113" y="4391025"/>
            <a:ext cx="3068637" cy="963613"/>
          </a:xfrm>
          <a:prstGeom prst="rect">
            <a:avLst/>
          </a:prstGeom>
          <a:noFill/>
          <a:ln w="9525">
            <a:noFill/>
          </a:ln>
        </p:spPr>
        <p:txBody>
          <a:bodyPr lIns="0" rIns="0" anchor="t"/>
          <a:lstStyle/>
          <a:p>
            <a:pPr marL="342900" lvl="0" indent="-342900" eaLnBrk="1" hangingPunct="1">
              <a:spcBef>
                <a:spcPct val="20000"/>
              </a:spcBef>
              <a:buClr>
                <a:srgbClr val="000000"/>
              </a:buClr>
              <a:buSzPct val="100000"/>
            </a:pPr>
            <a:r>
              <a:rPr lang="en-US" altLang="zh-CN" sz="1100" b="0" dirty="0">
                <a:latin typeface="Arial" panose="020B0604020202020204" pitchFamily="34" charset="0"/>
                <a:ea typeface="微软雅黑" panose="020B0503020204020204" pitchFamily="34" charset="-122"/>
                <a:sym typeface="Arial" panose="020B0604020202020204" pitchFamily="34" charset="0"/>
              </a:rPr>
              <a:t> ·</a:t>
            </a:r>
            <a:r>
              <a:rPr lang="zh-CN" altLang="en-US" sz="1100" b="0" dirty="0">
                <a:latin typeface="Arial" panose="020B0604020202020204" pitchFamily="34" charset="0"/>
                <a:ea typeface="微软雅黑" panose="020B0503020204020204" pitchFamily="34" charset="-122"/>
                <a:sym typeface="Arial" panose="020B0604020202020204" pitchFamily="34" charset="0"/>
              </a:rPr>
              <a:t>吊带是一条有弹性的带子、人造纤维或钢丝锁，用来把安全带或全身式安全带连接到安全拉索或固定物上。</a:t>
            </a:r>
          </a:p>
          <a:p>
            <a:pPr marL="342900" lvl="0" indent="-342900" eaLnBrk="1" hangingPunct="1">
              <a:spcBef>
                <a:spcPct val="20000"/>
              </a:spcBef>
              <a:buClr>
                <a:srgbClr val="000000"/>
              </a:buClr>
              <a:buSzPct val="100000"/>
            </a:pPr>
            <a:r>
              <a:rPr lang="zh-CN" altLang="en-US" sz="1100" b="0" dirty="0">
                <a:latin typeface="Arial" panose="020B0604020202020204" pitchFamily="34" charset="0"/>
                <a:ea typeface="微软雅黑" panose="020B0503020204020204" pitchFamily="34" charset="-122"/>
                <a:sym typeface="Arial" panose="020B0604020202020204" pitchFamily="34" charset="0"/>
              </a:rPr>
              <a:t> </a:t>
            </a:r>
            <a:r>
              <a:rPr lang="en-US" altLang="zh-CN" sz="1100" b="0" dirty="0">
                <a:latin typeface="Arial" panose="020B0604020202020204" pitchFamily="34" charset="0"/>
                <a:ea typeface="微软雅黑" panose="020B0503020204020204" pitchFamily="34" charset="-122"/>
                <a:sym typeface="Arial" panose="020B0604020202020204" pitchFamily="34" charset="0"/>
              </a:rPr>
              <a:t>·</a:t>
            </a:r>
            <a:r>
              <a:rPr lang="zh-CN" altLang="en-US" sz="1100" b="0" dirty="0">
                <a:latin typeface="Arial" panose="020B0604020202020204" pitchFamily="34" charset="0"/>
                <a:ea typeface="微软雅黑" panose="020B0503020204020204" pitchFamily="34" charset="-122"/>
                <a:sym typeface="Arial" panose="020B0604020202020204" pitchFamily="34" charset="0"/>
              </a:rPr>
              <a:t>长度越短越好，这样可以减少下坠的距离。如果使用钢丝锁，必须同时使用个人缓冲器。</a:t>
            </a:r>
          </a:p>
          <a:p>
            <a:pPr marL="342900" lvl="0" indent="-342900" eaLnBrk="1" hangingPunct="1">
              <a:buClr>
                <a:srgbClr val="000000"/>
              </a:buClr>
              <a:buSzPct val="100000"/>
            </a:pPr>
            <a:r>
              <a:rPr lang="zh-CN" altLang="en-US" sz="1100" b="0" dirty="0">
                <a:latin typeface="Arial" panose="020B0604020202020204" pitchFamily="34" charset="0"/>
                <a:ea typeface="微软雅黑" panose="020B0503020204020204" pitchFamily="34" charset="-122"/>
                <a:sym typeface="Arial" panose="020B0604020202020204" pitchFamily="34" charset="0"/>
              </a:rPr>
              <a:t> </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高空移动无安全绳时，必须采用双钩吊带</a:t>
            </a:r>
          </a:p>
          <a:p>
            <a:pPr marL="342900" lvl="0" indent="-342900" eaLnBrk="1" hangingPunct="1">
              <a:spcBef>
                <a:spcPct val="20000"/>
              </a:spcBef>
              <a:buClr>
                <a:srgbClr val="000000"/>
              </a:buClr>
              <a:buSzPct val="100000"/>
            </a:pP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9706" name="Line 17"/>
          <p:cNvSpPr/>
          <p:nvPr/>
        </p:nvSpPr>
        <p:spPr>
          <a:xfrm>
            <a:off x="3657600" y="742950"/>
            <a:ext cx="0" cy="6115050"/>
          </a:xfrm>
          <a:prstGeom prst="line">
            <a:avLst/>
          </a:prstGeom>
          <a:ln w="9525" cap="flat" cmpd="sng">
            <a:solidFill>
              <a:srgbClr val="000000"/>
            </a:solidFill>
            <a:prstDash val="dash"/>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707" name="Line 18"/>
          <p:cNvSpPr/>
          <p:nvPr/>
        </p:nvSpPr>
        <p:spPr>
          <a:xfrm>
            <a:off x="314325" y="4648200"/>
            <a:ext cx="6419850" cy="0"/>
          </a:xfrm>
          <a:prstGeom prst="line">
            <a:avLst/>
          </a:prstGeom>
          <a:ln w="9525" cap="flat" cmpd="sng">
            <a:solidFill>
              <a:srgbClr val="000000"/>
            </a:solidFill>
            <a:prstDash val="dash"/>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708" name="Line 19"/>
          <p:cNvSpPr/>
          <p:nvPr/>
        </p:nvSpPr>
        <p:spPr>
          <a:xfrm>
            <a:off x="6724650" y="733425"/>
            <a:ext cx="0" cy="6124575"/>
          </a:xfrm>
          <a:prstGeom prst="line">
            <a:avLst/>
          </a:prstGeom>
          <a:ln w="9525" cap="flat" cmpd="sng">
            <a:solidFill>
              <a:srgbClr val="000000"/>
            </a:solidFill>
            <a:prstDash val="dash"/>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709" name="Rectangle 20"/>
          <p:cNvSpPr/>
          <p:nvPr/>
        </p:nvSpPr>
        <p:spPr>
          <a:xfrm>
            <a:off x="6756400" y="1131888"/>
            <a:ext cx="895350" cy="304800"/>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吊带</a:t>
            </a: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p>
        </p:txBody>
      </p:sp>
      <p:sp>
        <p:nvSpPr>
          <p:cNvPr id="29710" name="Rectangle 21"/>
          <p:cNvSpPr/>
          <p:nvPr/>
        </p:nvSpPr>
        <p:spPr>
          <a:xfrm>
            <a:off x="3660775" y="1162050"/>
            <a:ext cx="1201738" cy="304800"/>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【D</a:t>
            </a:r>
            <a:r>
              <a:rPr lang="zh-CN" altLang="en-US"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字形圈</a:t>
            </a: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p>
        </p:txBody>
      </p:sp>
      <p:sp>
        <p:nvSpPr>
          <p:cNvPr id="29711" name="Rectangle 22"/>
          <p:cNvSpPr/>
          <p:nvPr/>
        </p:nvSpPr>
        <p:spPr>
          <a:xfrm>
            <a:off x="300038" y="1217613"/>
            <a:ext cx="902811" cy="307777"/>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腰带</a:t>
            </a: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29712" name="Picture 30"/>
          <p:cNvPicPr preferRelativeResize="0"/>
          <p:nvPr/>
        </p:nvPicPr>
        <p:blipFill>
          <a:blip r:embed="rId5"/>
          <a:stretch>
            <a:fillRect/>
          </a:stretch>
        </p:blipFill>
        <p:spPr>
          <a:xfrm>
            <a:off x="419100" y="4932363"/>
            <a:ext cx="3019425" cy="898525"/>
          </a:xfrm>
          <a:prstGeom prst="rect">
            <a:avLst/>
          </a:prstGeom>
          <a:noFill/>
          <a:ln w="9525">
            <a:noFill/>
          </a:ln>
        </p:spPr>
      </p:pic>
      <p:sp>
        <p:nvSpPr>
          <p:cNvPr id="29713" name="Rectangle 32"/>
          <p:cNvSpPr/>
          <p:nvPr/>
        </p:nvSpPr>
        <p:spPr>
          <a:xfrm>
            <a:off x="260350" y="5902325"/>
            <a:ext cx="3260725" cy="646331"/>
          </a:xfrm>
          <a:prstGeom prst="rect">
            <a:avLst/>
          </a:prstGeom>
          <a:noFill/>
          <a:ln w="9525">
            <a:noFill/>
          </a:ln>
        </p:spPr>
        <p:txBody>
          <a:bodyPr anchor="t">
            <a:spAutoFit/>
          </a:bodyPr>
          <a:lstStyle/>
          <a:p>
            <a:pPr lvl="0" eaLnBrk="1" hangingPunct="1">
              <a:buClr>
                <a:srgbClr val="000000"/>
              </a:buClr>
              <a:buSzPct val="100000"/>
            </a:pPr>
            <a:r>
              <a:rPr lang="zh-CN" altLang="en-US" b="0" dirty="0">
                <a:latin typeface="Arial" panose="020B0604020202020204" pitchFamily="34" charset="0"/>
                <a:ea typeface="微软雅黑" panose="020B0503020204020204" pitchFamily="34" charset="-122"/>
                <a:sym typeface="Arial" panose="020B0604020202020204" pitchFamily="34" charset="0"/>
              </a:rPr>
              <a:t>为了减少挂钩意外断开引起的危险，挂钩必须具备自闭锁或者手工锁。只有对其在至少有两个连续互相独立的操作后，才可以将挂钩打开。</a:t>
            </a:r>
          </a:p>
        </p:txBody>
      </p:sp>
      <p:sp>
        <p:nvSpPr>
          <p:cNvPr id="29714" name="Rectangle 34"/>
          <p:cNvSpPr/>
          <p:nvPr/>
        </p:nvSpPr>
        <p:spPr>
          <a:xfrm>
            <a:off x="0" y="1901439"/>
            <a:ext cx="184731" cy="276999"/>
          </a:xfrm>
          <a:prstGeom prst="rect">
            <a:avLst/>
          </a:prstGeom>
          <a:noFill/>
          <a:ln w="9525">
            <a:noFill/>
          </a:ln>
        </p:spPr>
        <p:txBody>
          <a:bodyPr wrap="none" anchor="ctr">
            <a:spAutoFit/>
          </a:bodyP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9715" name="Picture 33"/>
          <p:cNvPicPr preferRelativeResize="0"/>
          <p:nvPr/>
        </p:nvPicPr>
        <p:blipFill>
          <a:blip r:embed="rId6"/>
          <a:stretch>
            <a:fillRect/>
          </a:stretch>
        </p:blipFill>
        <p:spPr>
          <a:xfrm>
            <a:off x="7105650" y="2659063"/>
            <a:ext cx="1457325" cy="1371600"/>
          </a:xfrm>
          <a:prstGeom prst="rect">
            <a:avLst/>
          </a:prstGeom>
          <a:noFill/>
          <a:ln w="9525">
            <a:noFill/>
          </a:ln>
        </p:spPr>
      </p:pic>
      <p:sp>
        <p:nvSpPr>
          <p:cNvPr id="29716" name="Rectangle 35"/>
          <p:cNvSpPr/>
          <p:nvPr/>
        </p:nvSpPr>
        <p:spPr>
          <a:xfrm>
            <a:off x="0" y="4268788"/>
            <a:ext cx="336550" cy="244475"/>
          </a:xfrm>
          <a:prstGeom prst="rect">
            <a:avLst/>
          </a:prstGeom>
          <a:noFill/>
          <a:ln w="9525">
            <a:noFill/>
          </a:ln>
        </p:spPr>
        <p:txBody>
          <a:bodyPr wrap="none" anchor="ctr">
            <a:spAutoFit/>
          </a:bodyPr>
          <a:lstStyle/>
          <a:p>
            <a:pPr lvl="0" eaLnBrk="1" hangingPunct="1">
              <a:buClr>
                <a:srgbClr val="000000"/>
              </a:buClr>
              <a:buSzPct val="100000"/>
            </a:pPr>
            <a:r>
              <a:rPr lang="zh-CN" altLang="en-US" sz="1000" b="0" dirty="0">
                <a:solidFill>
                  <a:srgbClr val="000000"/>
                </a:solidFill>
                <a:latin typeface="Arial" panose="020B0604020202020204" pitchFamily="34" charset="0"/>
                <a:ea typeface="微软雅黑" panose="020B0503020204020204" pitchFamily="34" charset="-122"/>
                <a:sym typeface="Arial" panose="020B0604020202020204" pitchFamily="34" charset="0"/>
              </a:rPr>
              <a:t>　</a:t>
            </a:r>
            <a:r>
              <a:rPr lang="zh-CN" altLang="en-US" sz="700" b="0" dirty="0">
                <a:latin typeface="Arial" panose="020B0604020202020204" pitchFamily="34" charset="0"/>
                <a:ea typeface="微软雅黑" panose="020B0503020204020204" pitchFamily="34" charset="-122"/>
                <a:sym typeface="Arial" panose="020B0604020202020204" pitchFamily="34" charset="0"/>
              </a:rPr>
              <a:t> </a:t>
            </a:r>
            <a:endParaRPr lang="zh-CN" altLang="en-US" sz="1800" b="0" dirty="0">
              <a:latin typeface="Arial" panose="020B0604020202020204" pitchFamily="34" charset="0"/>
              <a:ea typeface="微软雅黑" panose="020B0503020204020204" pitchFamily="34" charset="-122"/>
              <a:sym typeface="Arial" panose="020B0604020202020204" pitchFamily="34" charset="0"/>
            </a:endParaRPr>
          </a:p>
        </p:txBody>
      </p:sp>
      <p:sp>
        <p:nvSpPr>
          <p:cNvPr id="29717" name="Text Box 36"/>
          <p:cNvSpPr/>
          <p:nvPr/>
        </p:nvSpPr>
        <p:spPr>
          <a:xfrm>
            <a:off x="6661150" y="1731963"/>
            <a:ext cx="4889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单钩</a:t>
            </a:r>
          </a:p>
        </p:txBody>
      </p:sp>
      <p:sp>
        <p:nvSpPr>
          <p:cNvPr id="29718" name="Text Box 37"/>
          <p:cNvSpPr/>
          <p:nvPr/>
        </p:nvSpPr>
        <p:spPr>
          <a:xfrm>
            <a:off x="6670675" y="3198813"/>
            <a:ext cx="1092200" cy="274637"/>
          </a:xfrm>
          <a:prstGeom prst="rect">
            <a:avLst/>
          </a:prstGeom>
          <a:noFill/>
          <a:ln w="9525">
            <a:noFill/>
          </a:ln>
        </p:spPr>
        <p:txBody>
          <a:bodyPr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双钩</a:t>
            </a:r>
          </a:p>
        </p:txBody>
      </p:sp>
      <p:pic>
        <p:nvPicPr>
          <p:cNvPr id="29719" name="Picture 38"/>
          <p:cNvPicPr preferRelativeResize="0"/>
          <p:nvPr/>
        </p:nvPicPr>
        <p:blipFill>
          <a:blip r:embed="rId7"/>
          <a:stretch>
            <a:fillRect/>
          </a:stretch>
        </p:blipFill>
        <p:spPr>
          <a:xfrm>
            <a:off x="8620125" y="2660650"/>
            <a:ext cx="1114425" cy="1370013"/>
          </a:xfrm>
          <a:prstGeom prst="rect">
            <a:avLst/>
          </a:prstGeom>
          <a:noFill/>
          <a:ln w="9525">
            <a:noFill/>
          </a:ln>
        </p:spPr>
      </p:pic>
      <p:pic>
        <p:nvPicPr>
          <p:cNvPr id="29720" name="Picture 40"/>
          <p:cNvPicPr preferRelativeResize="0"/>
          <p:nvPr/>
        </p:nvPicPr>
        <p:blipFill>
          <a:blip r:embed="rId8"/>
          <a:stretch>
            <a:fillRect/>
          </a:stretch>
        </p:blipFill>
        <p:spPr>
          <a:xfrm>
            <a:off x="7215188" y="1400175"/>
            <a:ext cx="2176462" cy="1068388"/>
          </a:xfrm>
          <a:prstGeom prst="rect">
            <a:avLst/>
          </a:prstGeom>
          <a:noFill/>
          <a:ln w="9525">
            <a:noFill/>
          </a:ln>
        </p:spPr>
      </p:pic>
      <p:sp>
        <p:nvSpPr>
          <p:cNvPr id="29722" name="Rectangle 42"/>
          <p:cNvSpPr/>
          <p:nvPr/>
        </p:nvSpPr>
        <p:spPr>
          <a:xfrm>
            <a:off x="233363" y="4637088"/>
            <a:ext cx="895350" cy="304800"/>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挂钩</a:t>
            </a:r>
            <a:r>
              <a:rPr lang="en-US" altLang="zh-CN" sz="14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29723" name="Picture 44"/>
          <p:cNvPicPr preferRelativeResize="0"/>
          <p:nvPr/>
        </p:nvPicPr>
        <p:blipFill>
          <a:blip r:embed="rId9">
            <a:clrChange>
              <a:clrFrom>
                <a:srgbClr val="FEFEFE"/>
              </a:clrFrom>
              <a:clrTo>
                <a:srgbClr val="FEFEFE">
                  <a:alpha val="0"/>
                </a:srgbClr>
              </a:clrTo>
            </a:clrChange>
          </a:blip>
          <a:stretch>
            <a:fillRect/>
          </a:stretch>
        </p:blipFill>
        <p:spPr>
          <a:xfrm>
            <a:off x="3733800" y="4789488"/>
            <a:ext cx="2933700" cy="1543050"/>
          </a:xfrm>
          <a:prstGeom prst="rect">
            <a:avLst/>
          </a:prstGeom>
          <a:noFill/>
          <a:ln w="9525">
            <a:noFill/>
          </a:ln>
        </p:spPr>
      </p:pic>
      <p:sp>
        <p:nvSpPr>
          <p:cNvPr id="29724" name="Text Box 45"/>
          <p:cNvSpPr/>
          <p:nvPr/>
        </p:nvSpPr>
        <p:spPr>
          <a:xfrm>
            <a:off x="4902200" y="5888038"/>
            <a:ext cx="438150" cy="244475"/>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腿带</a:t>
            </a:r>
          </a:p>
        </p:txBody>
      </p:sp>
      <p:sp>
        <p:nvSpPr>
          <p:cNvPr id="29725" name="Text Box 46"/>
          <p:cNvSpPr/>
          <p:nvPr/>
        </p:nvSpPr>
        <p:spPr>
          <a:xfrm>
            <a:off x="4914900" y="5462588"/>
            <a:ext cx="438150" cy="244475"/>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腰带</a:t>
            </a:r>
          </a:p>
        </p:txBody>
      </p:sp>
      <p:sp>
        <p:nvSpPr>
          <p:cNvPr id="29726" name="Line 47"/>
          <p:cNvSpPr/>
          <p:nvPr/>
        </p:nvSpPr>
        <p:spPr>
          <a:xfrm flipV="1">
            <a:off x="4306888" y="5249863"/>
            <a:ext cx="600075" cy="220662"/>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727" name="Text Box 48"/>
          <p:cNvSpPr/>
          <p:nvPr/>
        </p:nvSpPr>
        <p:spPr>
          <a:xfrm>
            <a:off x="4862513" y="5119688"/>
            <a:ext cx="438150" cy="244475"/>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胸带</a:t>
            </a:r>
          </a:p>
        </p:txBody>
      </p:sp>
      <p:sp>
        <p:nvSpPr>
          <p:cNvPr id="29728" name="Text Box 49"/>
          <p:cNvSpPr/>
          <p:nvPr/>
        </p:nvSpPr>
        <p:spPr>
          <a:xfrm>
            <a:off x="4797425" y="4859338"/>
            <a:ext cx="438150" cy="244475"/>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肩带</a:t>
            </a:r>
          </a:p>
        </p:txBody>
      </p:sp>
      <p:sp>
        <p:nvSpPr>
          <p:cNvPr id="29729" name="Text Box 50"/>
          <p:cNvSpPr/>
          <p:nvPr/>
        </p:nvSpPr>
        <p:spPr>
          <a:xfrm>
            <a:off x="6226175" y="4829175"/>
            <a:ext cx="425450" cy="244475"/>
          </a:xfrm>
          <a:prstGeom prst="rect">
            <a:avLst/>
          </a:prstGeom>
          <a:solidFill>
            <a:srgbClr val="FFFFFF"/>
          </a:solidFill>
          <a:ln w="9525">
            <a:noFill/>
          </a:ln>
        </p:spPr>
        <p:txBody>
          <a:bodyPr lIns="0" rIns="0" anchor="t">
            <a:spAutoFit/>
          </a:bodyPr>
          <a:lstStyle/>
          <a:p>
            <a:pPr lvl="0" eaLnBrk="1" hangingPunct="1">
              <a:buClr>
                <a:srgbClr val="000000"/>
              </a:buClr>
              <a:buSzPct val="100000"/>
            </a:pPr>
            <a:r>
              <a:rPr lang="en-US" altLang="zh-CN" sz="1000" b="0" dirty="0">
                <a:latin typeface="Arial" panose="020B0604020202020204" pitchFamily="34" charset="0"/>
                <a:ea typeface="微软雅黑" panose="020B0503020204020204" pitchFamily="34" charset="-122"/>
                <a:sym typeface="Arial" panose="020B0604020202020204" pitchFamily="34" charset="0"/>
              </a:rPr>
              <a:t>D</a:t>
            </a:r>
            <a:r>
              <a:rPr lang="zh-CN" altLang="en-US" sz="1000" b="0" dirty="0">
                <a:latin typeface="Arial" panose="020B0604020202020204" pitchFamily="34" charset="0"/>
                <a:ea typeface="微软雅黑" panose="020B0503020204020204" pitchFamily="34" charset="-122"/>
                <a:sym typeface="Arial" panose="020B0604020202020204" pitchFamily="34" charset="0"/>
              </a:rPr>
              <a:t>形环</a:t>
            </a:r>
          </a:p>
        </p:txBody>
      </p:sp>
    </p:spTree>
  </p:cSld>
  <p:clrMapOvr>
    <a:masterClrMapping/>
  </p:clrMapOvr>
  <p:transition spd="slow" advClick="0" advTm="0">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extLst>
          </p:cNvPr>
          <p:cNvSpPr>
            <a:spLocks noGrp="1"/>
          </p:cNvSpPr>
          <p:nvPr>
            <p:ph type="subTitle" idx="1"/>
          </p:nvPr>
        </p:nvSpPr>
        <p:spPr>
          <a:xfrm>
            <a:off x="1238251" y="1552278"/>
            <a:ext cx="6886476" cy="1794172"/>
          </a:xfrm>
        </p:spPr>
        <p:txBody>
          <a:bodyPr>
            <a:normAutofit lnSpcReduction="10000"/>
          </a:bodyPr>
          <a:lstStyle/>
          <a:p>
            <a:pPr algn="l">
              <a:defRPr/>
            </a:pPr>
            <a:r>
              <a:rPr lang="zh-CN" altLang="en-US" sz="2438" b="1" dirty="0">
                <a:solidFill>
                  <a:schemeClr val="accent5">
                    <a:lumMod val="50000"/>
                  </a:schemeClr>
                </a:solidFill>
              </a:rPr>
              <a:t>说明：</a:t>
            </a:r>
            <a:endParaRPr lang="en-AU" altLang="zh-CN" sz="2438" b="1" dirty="0">
              <a:solidFill>
                <a:schemeClr val="accent5">
                  <a:lumMod val="50000"/>
                </a:schemeClr>
              </a:solidFill>
            </a:endParaRPr>
          </a:p>
          <a:p>
            <a:pPr marL="278606" indent="-278606" algn="l">
              <a:buFontTx/>
              <a:buAutoNum type="arabicPeriod"/>
              <a:defRPr/>
            </a:pPr>
            <a:r>
              <a:rPr lang="en-AU" altLang="zh-CN" dirty="0"/>
              <a:t>ABC</a:t>
            </a:r>
            <a:r>
              <a:rPr lang="zh-CN" altLang="en-US" dirty="0"/>
              <a:t>安全的朋友们收集于网络；</a:t>
            </a:r>
            <a:endParaRPr lang="en-AU" altLang="zh-CN" dirty="0"/>
          </a:p>
          <a:p>
            <a:pPr marL="278606" indent="-278606" algn="l">
              <a:buFontTx/>
              <a:buAutoNum type="arabicPeriod"/>
              <a:defRPr/>
            </a:pPr>
            <a:r>
              <a:rPr lang="zh-CN" altLang="en-US" dirty="0"/>
              <a:t>版权作者所有</a:t>
            </a:r>
            <a:r>
              <a:rPr lang="en-US" altLang="zh-CN" dirty="0"/>
              <a:t>,</a:t>
            </a:r>
            <a:r>
              <a:rPr lang="zh-CN" altLang="en-US" dirty="0"/>
              <a:t>致谢；</a:t>
            </a:r>
            <a:endParaRPr lang="en-AU" altLang="zh-CN" dirty="0"/>
          </a:p>
          <a:p>
            <a:pPr algn="l">
              <a:defRPr/>
            </a:pPr>
            <a:r>
              <a:rPr lang="en-AU" altLang="zh-CN" dirty="0"/>
              <a:t>3.</a:t>
            </a:r>
            <a:r>
              <a:rPr lang="zh-CN" altLang="en-US" dirty="0">
                <a:solidFill>
                  <a:srgbClr val="FF0000"/>
                </a:solidFill>
              </a:rPr>
              <a:t>更多</a:t>
            </a:r>
            <a:r>
              <a:rPr lang="zh-CN" altLang="en-US" dirty="0" smtClean="0">
                <a:solidFill>
                  <a:srgbClr val="FF0000"/>
                </a:solidFill>
              </a:rPr>
              <a:t>资源请扫</a:t>
            </a:r>
            <a:r>
              <a:rPr lang="zh-CN" altLang="en-US" dirty="0">
                <a:solidFill>
                  <a:srgbClr val="FF0000"/>
                </a:solidFill>
              </a:rPr>
              <a:t>右侧二维码关注公众号</a:t>
            </a:r>
            <a:endParaRPr lang="en-US" altLang="zh-CN" dirty="0">
              <a:solidFill>
                <a:srgbClr val="FF0000"/>
              </a:solidFill>
            </a:endParaRPr>
          </a:p>
          <a:p>
            <a:pPr algn="l">
              <a:defRPr/>
            </a:pPr>
            <a:r>
              <a:rPr lang="zh-CN" altLang="en-US" dirty="0">
                <a:solidFill>
                  <a:srgbClr val="FF0000"/>
                </a:solidFill>
              </a:rPr>
              <a:t>微信最高级群已</a:t>
            </a:r>
            <a:r>
              <a:rPr lang="zh-CN" altLang="en-US" dirty="0" smtClean="0">
                <a:solidFill>
                  <a:srgbClr val="FF0000"/>
                </a:solidFill>
              </a:rPr>
              <a:t>发</a:t>
            </a:r>
            <a:r>
              <a:rPr lang="en-US" altLang="zh-CN" dirty="0" smtClean="0">
                <a:solidFill>
                  <a:srgbClr val="FF0000"/>
                </a:solidFill>
              </a:rPr>
              <a:t>2400+PPT5.4</a:t>
            </a:r>
            <a:r>
              <a:rPr lang="zh-CN" altLang="en-US" dirty="0" smtClean="0">
                <a:solidFill>
                  <a:srgbClr val="FF0000"/>
                </a:solidFill>
              </a:rPr>
              <a:t>Ｔ</a:t>
            </a:r>
            <a:r>
              <a:rPr lang="en-US" altLang="zh-CN" dirty="0" smtClean="0">
                <a:solidFill>
                  <a:srgbClr val="FF0000"/>
                </a:solidFill>
              </a:rPr>
              <a:t>+</a:t>
            </a:r>
            <a:r>
              <a:rPr lang="zh-CN" altLang="en-US" dirty="0">
                <a:solidFill>
                  <a:srgbClr val="FF0000"/>
                </a:solidFill>
              </a:rPr>
              <a:t>的</a:t>
            </a:r>
            <a:r>
              <a:rPr lang="en-US" altLang="zh-CN" dirty="0" smtClean="0">
                <a:solidFill>
                  <a:srgbClr val="FF0000"/>
                </a:solidFill>
              </a:rPr>
              <a:t>HSEF</a:t>
            </a:r>
            <a:r>
              <a:rPr lang="zh-CN" altLang="en-US" dirty="0" smtClean="0">
                <a:solidFill>
                  <a:srgbClr val="FF0000"/>
                </a:solidFill>
              </a:rPr>
              <a:t>资料</a:t>
            </a:r>
            <a:r>
              <a:rPr lang="zh-CN" altLang="en-US" dirty="0">
                <a:solidFill>
                  <a:srgbClr val="FF0000"/>
                </a:solidFill>
              </a:rPr>
              <a:t>！</a:t>
            </a:r>
            <a:endParaRPr lang="en-US" altLang="zh-CN" dirty="0">
              <a:solidFill>
                <a:srgbClr val="FF0000"/>
              </a:solidFill>
            </a:endParaRPr>
          </a:p>
          <a:p>
            <a:pPr marL="278606" indent="-278606">
              <a:buFontTx/>
              <a:buAutoNum type="arabicPeriod"/>
              <a:defRPr/>
            </a:pPr>
            <a:endParaRPr lang="en-AU" dirty="0"/>
          </a:p>
        </p:txBody>
      </p:sp>
      <p:sp>
        <p:nvSpPr>
          <p:cNvPr id="17411" name="AutoShape 2"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332409" y="1251744"/>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2" name="AutoShape 4"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425278" y="1344612"/>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3" name="AutoShape 6"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518146" y="1437481"/>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5" name="文本框 10"/>
          <p:cNvSpPr txBox="1">
            <a:spLocks noChangeArrowheads="1"/>
          </p:cNvSpPr>
          <p:nvPr/>
        </p:nvSpPr>
        <p:spPr bwMode="auto">
          <a:xfrm>
            <a:off x="3750867" y="3605710"/>
            <a:ext cx="4564757"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950" dirty="0">
                <a:solidFill>
                  <a:srgbClr val="FF0000"/>
                </a:solidFill>
              </a:rPr>
              <a:t>4.</a:t>
            </a:r>
            <a:r>
              <a:rPr lang="zh-CN" altLang="en-US" sz="1950" dirty="0">
                <a:solidFill>
                  <a:srgbClr val="FF0000"/>
                </a:solidFill>
              </a:rPr>
              <a:t>还不在</a:t>
            </a:r>
            <a:r>
              <a:rPr lang="en-AU" altLang="zh-CN" sz="1950" dirty="0" err="1">
                <a:solidFill>
                  <a:srgbClr val="FF0000"/>
                </a:solidFill>
              </a:rPr>
              <a:t>abc</a:t>
            </a:r>
            <a:r>
              <a:rPr lang="zh-CN" altLang="en-US" sz="1950" dirty="0">
                <a:solidFill>
                  <a:srgbClr val="FF0000"/>
                </a:solidFill>
              </a:rPr>
              <a:t>安全微信群中的朋友请</a:t>
            </a:r>
            <a:r>
              <a:rPr lang="zh-CN" altLang="en-US" sz="1950" dirty="0">
                <a:solidFill>
                  <a:srgbClr val="FF0000"/>
                </a:solidFill>
              </a:rPr>
              <a:t>点击</a:t>
            </a:r>
            <a:r>
              <a:rPr lang="en-AU" altLang="zh-CN" sz="1950" dirty="0"/>
              <a:t/>
            </a:r>
            <a:br>
              <a:rPr lang="en-AU" altLang="zh-CN" sz="1950" dirty="0"/>
            </a:br>
            <a:r>
              <a:rPr lang="en-US" altLang="zh-CN" sz="1950" dirty="0">
                <a:solidFill>
                  <a:srgbClr val="FF0000"/>
                </a:solidFill>
              </a:rPr>
              <a:t>5</a:t>
            </a:r>
            <a:r>
              <a:rPr lang="en-US" altLang="zh-CN" sz="1950" dirty="0">
                <a:solidFill>
                  <a:srgbClr val="FF0000"/>
                </a:solidFill>
              </a:rPr>
              <a:t>.</a:t>
            </a:r>
            <a:r>
              <a:rPr lang="zh-CN" altLang="en-US" sz="1950" dirty="0">
                <a:solidFill>
                  <a:srgbClr val="FF0000"/>
                </a:solidFill>
              </a:rPr>
              <a:t>或者直接扫描左侧二维</a:t>
            </a:r>
            <a:r>
              <a:rPr lang="zh-CN" altLang="en-US" sz="1950" dirty="0">
                <a:solidFill>
                  <a:srgbClr val="FF0000"/>
                </a:solidFill>
              </a:rPr>
              <a:t>码入微</a:t>
            </a:r>
            <a:r>
              <a:rPr lang="zh-CN" altLang="en-US" sz="1950" dirty="0">
                <a:solidFill>
                  <a:srgbClr val="FF0000"/>
                </a:solidFill>
              </a:rPr>
              <a:t>信群</a:t>
            </a:r>
            <a:r>
              <a:rPr lang="en-US" altLang="zh-CN" sz="1950" dirty="0">
                <a:solidFill>
                  <a:srgbClr val="FF0000"/>
                </a:solidFill>
              </a:rPr>
              <a:t>;</a:t>
            </a:r>
          </a:p>
          <a:p>
            <a:r>
              <a:rPr lang="en-US" altLang="zh-CN" sz="1950" dirty="0">
                <a:solidFill>
                  <a:srgbClr val="FF0000"/>
                </a:solidFill>
              </a:rPr>
              <a:t>!!!</a:t>
            </a:r>
            <a:r>
              <a:rPr lang="zh-CN" altLang="en-US" sz="1950" dirty="0">
                <a:solidFill>
                  <a:srgbClr val="FF0000"/>
                </a:solidFill>
              </a:rPr>
              <a:t>已经在</a:t>
            </a:r>
            <a:r>
              <a:rPr lang="en-US" altLang="zh-CN" sz="1950" dirty="0">
                <a:solidFill>
                  <a:srgbClr val="FF0000"/>
                </a:solidFill>
              </a:rPr>
              <a:t>ABC</a:t>
            </a:r>
            <a:r>
              <a:rPr lang="zh-CN" altLang="en-US" sz="1950" dirty="0">
                <a:solidFill>
                  <a:srgbClr val="FF0000"/>
                </a:solidFill>
              </a:rPr>
              <a:t>安全微信群中的不要扫</a:t>
            </a:r>
            <a:r>
              <a:rPr lang="en-US" altLang="zh-CN" sz="1950" dirty="0">
                <a:solidFill>
                  <a:srgbClr val="FF0000"/>
                </a:solidFill>
              </a:rPr>
              <a:t>!!!</a:t>
            </a:r>
            <a:endParaRPr lang="zh-CN" altLang="en-US" sz="1950" dirty="0"/>
          </a:p>
        </p:txBody>
      </p:sp>
      <p:pic>
        <p:nvPicPr>
          <p:cNvPr id="2" name="图片 1"/>
          <p:cNvPicPr>
            <a:picLocks noChangeAspect="1"/>
          </p:cNvPicPr>
          <p:nvPr/>
        </p:nvPicPr>
        <p:blipFill>
          <a:blip r:embed="rId2"/>
          <a:stretch>
            <a:fillRect/>
          </a:stretch>
        </p:blipFill>
        <p:spPr>
          <a:xfrm>
            <a:off x="1424747" y="3234234"/>
            <a:ext cx="2094128" cy="211915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81" y="604054"/>
            <a:ext cx="2872026" cy="2872026"/>
          </a:xfrm>
          <a:prstGeom prst="rect">
            <a:avLst/>
          </a:prstGeom>
        </p:spPr>
      </p:pic>
    </p:spTree>
    <p:extLst>
      <p:ext uri="{BB962C8B-B14F-4D97-AF65-F5344CB8AC3E}">
        <p14:creationId xmlns:p14="http://schemas.microsoft.com/office/powerpoint/2010/main" val="3079152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19</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0722" name="Picture 5"/>
          <p:cNvPicPr preferRelativeResize="0"/>
          <p:nvPr/>
        </p:nvPicPr>
        <p:blipFill>
          <a:blip r:embed="rId4"/>
          <a:stretch>
            <a:fillRect/>
          </a:stretch>
        </p:blipFill>
        <p:spPr>
          <a:xfrm>
            <a:off x="8191500" y="2362200"/>
            <a:ext cx="1169988" cy="1114425"/>
          </a:xfrm>
          <a:prstGeom prst="rect">
            <a:avLst/>
          </a:prstGeom>
          <a:noFill/>
          <a:ln w="9525">
            <a:noFill/>
          </a:ln>
        </p:spPr>
      </p:pic>
      <p:sp>
        <p:nvSpPr>
          <p:cNvPr id="30723" name="Text Box 5"/>
          <p:cNvSpPr/>
          <p:nvPr/>
        </p:nvSpPr>
        <p:spPr>
          <a:xfrm>
            <a:off x="160338" y="693738"/>
            <a:ext cx="2554287"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 </a:t>
            </a:r>
            <a:r>
              <a:rPr lang="zh-CN" altLang="en-US" sz="2000" dirty="0">
                <a:latin typeface="Arial" panose="020B0604020202020204" pitchFamily="34" charset="0"/>
                <a:ea typeface="微软雅黑" panose="020B0503020204020204" pitchFamily="34" charset="-122"/>
                <a:sym typeface="Arial" panose="020B0604020202020204" pitchFamily="34" charset="0"/>
              </a:rPr>
              <a:t>使用前检查安全带</a:t>
            </a:r>
          </a:p>
        </p:txBody>
      </p:sp>
      <p:sp>
        <p:nvSpPr>
          <p:cNvPr id="30724" name="Rectangle 6"/>
          <p:cNvSpPr/>
          <p:nvPr/>
        </p:nvSpPr>
        <p:spPr>
          <a:xfrm>
            <a:off x="644525" y="1095375"/>
            <a:ext cx="9086850" cy="519113"/>
          </a:xfrm>
          <a:prstGeom prst="rect">
            <a:avLst/>
          </a:prstGeom>
          <a:noFill/>
          <a:ln w="9525">
            <a:noFill/>
          </a:ln>
        </p:spPr>
        <p:txBody>
          <a:bodyPr lIns="0" rIns="0" anchor="t">
            <a:spAutoFit/>
          </a:bodyPr>
          <a:lstStyle/>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检查安全带有无破烂或磨损包括扣环、带子及</a:t>
            </a:r>
            <a:r>
              <a:rPr lang="en-US" altLang="zh-CN" sz="1600" b="0" dirty="0">
                <a:latin typeface="Arial" panose="020B0604020202020204" pitchFamily="34" charset="0"/>
                <a:ea typeface="微软雅黑" panose="020B0503020204020204" pitchFamily="34" charset="-122"/>
                <a:sym typeface="Arial" panose="020B0604020202020204" pitchFamily="34" charset="0"/>
              </a:rPr>
              <a:t>D</a:t>
            </a:r>
            <a:r>
              <a:rPr lang="zh-CN" altLang="en-US" sz="1600" b="0" dirty="0">
                <a:latin typeface="Arial" panose="020B0604020202020204" pitchFamily="34" charset="0"/>
                <a:ea typeface="微软雅黑" panose="020B0503020204020204" pitchFamily="34" charset="-122"/>
                <a:sym typeface="Arial" panose="020B0604020202020204" pitchFamily="34" charset="0"/>
              </a:rPr>
              <a:t>字形环、制造商以及其他标签，必须符合</a:t>
            </a:r>
            <a:r>
              <a:rPr lang="en-US" altLang="zh-CN" b="0" dirty="0">
                <a:latin typeface="Arial" panose="020B0604020202020204" pitchFamily="34" charset="0"/>
                <a:ea typeface="微软雅黑" panose="020B0503020204020204" pitchFamily="34" charset="-122"/>
                <a:sym typeface="Arial" panose="020B0604020202020204" pitchFamily="34" charset="0"/>
              </a:rPr>
              <a:t>GB6095-2009</a:t>
            </a:r>
            <a:r>
              <a:rPr lang="zh-CN" altLang="en-US"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endParaRPr lang="en-US" altLang="zh-CN" b="0" dirty="0">
              <a:latin typeface="Arial" panose="020B0604020202020204" pitchFamily="34" charset="0"/>
              <a:ea typeface="微软雅黑" panose="020B0503020204020204" pitchFamily="34" charset="-122"/>
              <a:sym typeface="Arial" panose="020B0604020202020204" pitchFamily="34" charset="0"/>
            </a:endParaRPr>
          </a:p>
        </p:txBody>
      </p:sp>
      <p:pic>
        <p:nvPicPr>
          <p:cNvPr id="30725" name="Picture 5"/>
          <p:cNvPicPr preferRelativeResize="0"/>
          <p:nvPr/>
        </p:nvPicPr>
        <p:blipFill>
          <a:blip r:embed="rId5"/>
          <a:stretch>
            <a:fillRect/>
          </a:stretch>
        </p:blipFill>
        <p:spPr>
          <a:xfrm>
            <a:off x="685800" y="2314575"/>
            <a:ext cx="2286000" cy="1176338"/>
          </a:xfrm>
          <a:prstGeom prst="rect">
            <a:avLst/>
          </a:prstGeom>
          <a:noFill/>
          <a:ln w="9525">
            <a:noFill/>
          </a:ln>
        </p:spPr>
      </p:pic>
      <p:pic>
        <p:nvPicPr>
          <p:cNvPr id="30726" name="Picture 6"/>
          <p:cNvPicPr preferRelativeResize="0"/>
          <p:nvPr/>
        </p:nvPicPr>
        <p:blipFill>
          <a:blip r:embed="rId6"/>
          <a:stretch>
            <a:fillRect/>
          </a:stretch>
        </p:blipFill>
        <p:spPr>
          <a:xfrm>
            <a:off x="3354388" y="2324100"/>
            <a:ext cx="1981200" cy="1209675"/>
          </a:xfrm>
          <a:prstGeom prst="rect">
            <a:avLst/>
          </a:prstGeom>
          <a:noFill/>
          <a:ln w="9525">
            <a:noFill/>
          </a:ln>
        </p:spPr>
      </p:pic>
      <p:sp>
        <p:nvSpPr>
          <p:cNvPr id="30727" name="Text Box 9"/>
          <p:cNvSpPr/>
          <p:nvPr/>
        </p:nvSpPr>
        <p:spPr>
          <a:xfrm>
            <a:off x="3170238" y="3686175"/>
            <a:ext cx="2239962" cy="581025"/>
          </a:xfrm>
          <a:prstGeom prst="rect">
            <a:avLst/>
          </a:prstGeom>
          <a:noFill/>
          <a:ln w="9525">
            <a:noFill/>
          </a:ln>
        </p:spPr>
        <p:txBody>
          <a:bodyPr anchor="t">
            <a:spAutoFit/>
          </a:bodyPr>
          <a:lstStyle/>
          <a:p>
            <a:pPr lvl="0" eaLnBrk="1" hangingPunct="1">
              <a:spcBef>
                <a:spcPct val="50000"/>
              </a:spcBef>
              <a:buClr>
                <a:srgbClr val="FF3300"/>
              </a:buClr>
              <a:buSzPct val="8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确保转动扣架上的</a:t>
            </a:r>
            <a:r>
              <a:rPr lang="zh-CN" altLang="en-US" sz="1600" b="0" dirty="0">
                <a:solidFill>
                  <a:srgbClr val="FF0000"/>
                </a:solidFill>
                <a:latin typeface="Arial" panose="020B0604020202020204" pitchFamily="34" charset="0"/>
                <a:ea typeface="微软雅黑" panose="020B0503020204020204" pitchFamily="34" charset="-122"/>
                <a:sym typeface="Arial" panose="020B0604020202020204" pitchFamily="34" charset="0"/>
              </a:rPr>
              <a:t>滚筒</a:t>
            </a:r>
            <a:r>
              <a:rPr lang="zh-CN" altLang="en-US" sz="1600" b="0" dirty="0">
                <a:latin typeface="Arial" panose="020B0604020202020204" pitchFamily="34" charset="0"/>
                <a:ea typeface="微软雅黑" panose="020B0503020204020204" pitchFamily="34" charset="-122"/>
                <a:sym typeface="Arial" panose="020B0604020202020204" pitchFamily="34" charset="0"/>
              </a:rPr>
              <a:t>可以流畅转动</a:t>
            </a:r>
          </a:p>
        </p:txBody>
      </p:sp>
      <p:sp>
        <p:nvSpPr>
          <p:cNvPr id="30728" name="AutoShape 10"/>
          <p:cNvSpPr/>
          <p:nvPr/>
        </p:nvSpPr>
        <p:spPr>
          <a:xfrm flipH="1">
            <a:off x="2057400" y="2390775"/>
            <a:ext cx="368300" cy="444500"/>
          </a:xfrm>
          <a:prstGeom prst="wedgeEllipseCallout">
            <a:avLst>
              <a:gd name="adj1" fmla="val -57944"/>
              <a:gd name="adj2" fmla="val 257495"/>
            </a:avLst>
          </a:prstGeom>
          <a:noFill/>
          <a:ln w="9525" cap="flat" cmpd="sng">
            <a:solidFill>
              <a:srgbClr val="FF0000"/>
            </a:solidFill>
            <a:prstDash val="solid"/>
            <a:miter/>
            <a:headEnd type="none" w="med" len="med"/>
            <a:tailEnd type="none" w="med" len="med"/>
          </a:ln>
        </p:spPr>
        <p:txBody>
          <a:bodyPr anchor="t"/>
          <a:lstStyle/>
          <a:p>
            <a:pPr lvl="0" algn="ctr" eaLnBrk="1" hangingPunct="1">
              <a:buClr>
                <a:srgbClr val="FF3300"/>
              </a:buClr>
              <a:buSzPct val="80000"/>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0729" name="AutoShape 11"/>
          <p:cNvSpPr/>
          <p:nvPr/>
        </p:nvSpPr>
        <p:spPr>
          <a:xfrm flipH="1">
            <a:off x="4114800" y="2466975"/>
            <a:ext cx="533400" cy="457200"/>
          </a:xfrm>
          <a:prstGeom prst="wedgeEllipseCallout">
            <a:avLst>
              <a:gd name="adj1" fmla="val -131250"/>
              <a:gd name="adj2" fmla="val 243750"/>
            </a:avLst>
          </a:prstGeom>
          <a:noFill/>
          <a:ln w="9525" cap="flat" cmpd="sng">
            <a:solidFill>
              <a:srgbClr val="FF0000"/>
            </a:solidFill>
            <a:prstDash val="solid"/>
            <a:miter/>
            <a:headEnd type="none" w="med" len="med"/>
            <a:tailEnd type="none" w="med" len="med"/>
          </a:ln>
        </p:spPr>
        <p:txBody>
          <a:bodyPr anchor="t"/>
          <a:lstStyle/>
          <a:p>
            <a:pPr lvl="0" algn="ctr" eaLnBrk="1" hangingPunct="1">
              <a:buClr>
                <a:srgbClr val="FF3300"/>
              </a:buClr>
              <a:buSzPct val="80000"/>
            </a:pPr>
            <a:endParaRPr lang="zh-CN" altLang="zh-CN"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0730" name="Rectangle 3"/>
          <p:cNvSpPr/>
          <p:nvPr/>
        </p:nvSpPr>
        <p:spPr>
          <a:xfrm>
            <a:off x="382588" y="3686175"/>
            <a:ext cx="2665412" cy="838200"/>
          </a:xfrm>
          <a:prstGeom prst="rect">
            <a:avLst/>
          </a:prstGeom>
          <a:noFill/>
          <a:ln w="9525">
            <a:noFill/>
          </a:ln>
        </p:spPr>
        <p:txBody>
          <a:bodyPr lIns="0" rIns="0" anchor="t"/>
          <a:lstStyle/>
          <a:p>
            <a:pPr marL="342900" lvl="0" indent="-342900" eaLnBrk="1" hangingPunct="1">
              <a:spcBef>
                <a:spcPct val="20000"/>
              </a:spcBef>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     ·</a:t>
            </a:r>
            <a:r>
              <a:rPr lang="zh-CN" altLang="en-US" sz="1600" b="0" dirty="0">
                <a:latin typeface="Arial" panose="020B0604020202020204" pitchFamily="34" charset="0"/>
                <a:ea typeface="微软雅黑" panose="020B0503020204020204" pitchFamily="34" charset="-122"/>
                <a:sym typeface="Arial" panose="020B0604020202020204" pitchFamily="34" charset="0"/>
              </a:rPr>
              <a:t>要确保扣环的“</a:t>
            </a:r>
            <a:r>
              <a:rPr lang="zh-CN" altLang="en-US" sz="1600" b="0" dirty="0">
                <a:solidFill>
                  <a:srgbClr val="FF0000"/>
                </a:solidFill>
                <a:latin typeface="Arial" panose="020B0604020202020204" pitchFamily="34" charset="0"/>
                <a:ea typeface="微软雅黑" panose="020B0503020204020204" pitchFamily="34" charset="-122"/>
                <a:sym typeface="Arial" panose="020B0604020202020204" pitchFamily="34" charset="0"/>
              </a:rPr>
              <a:t>舌头</a:t>
            </a:r>
            <a:r>
              <a:rPr lang="zh-CN" altLang="en-US" sz="1600" b="0" dirty="0">
                <a:latin typeface="Arial" panose="020B0604020202020204" pitchFamily="34" charset="0"/>
                <a:ea typeface="微软雅黑" panose="020B0503020204020204" pitchFamily="34" charset="-122"/>
                <a:sym typeface="Arial" panose="020B0604020202020204" pitchFamily="34" charset="0"/>
              </a:rPr>
              <a:t>”比扣架长，可以自由活动，没有弯曲、裂痕或磨损。</a:t>
            </a:r>
          </a:p>
        </p:txBody>
      </p:sp>
      <p:sp>
        <p:nvSpPr>
          <p:cNvPr id="30731" name="Rectangle 15"/>
          <p:cNvSpPr/>
          <p:nvPr/>
        </p:nvSpPr>
        <p:spPr>
          <a:xfrm>
            <a:off x="382588" y="2009775"/>
            <a:ext cx="5103812" cy="2590800"/>
          </a:xfrm>
          <a:prstGeom prst="rect">
            <a:avLst/>
          </a:prstGeom>
          <a:no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732" name="Rectangle 13"/>
          <p:cNvSpPr/>
          <p:nvPr/>
        </p:nvSpPr>
        <p:spPr>
          <a:xfrm>
            <a:off x="533400" y="1704975"/>
            <a:ext cx="1676400" cy="381000"/>
          </a:xfrm>
          <a:prstGeom prst="rect">
            <a:avLst/>
          </a:prstGeom>
          <a:solidFill>
            <a:srgbClr val="FFFFFF"/>
          </a:solidFill>
          <a:ln w="9525">
            <a:noFill/>
          </a:ln>
        </p:spPr>
        <p:txBody>
          <a:bodyPr wrap="none" lIns="0" tIns="0" rIns="0" bIns="0" anchor="t"/>
          <a:lstStyle/>
          <a:p>
            <a:pPr lvl="0" algn="ctr" eaLnBrk="1" hangingPunct="1">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检查扣环</a:t>
            </a:r>
          </a:p>
        </p:txBody>
      </p:sp>
      <p:sp>
        <p:nvSpPr>
          <p:cNvPr id="30733" name="Text Box 6"/>
          <p:cNvSpPr/>
          <p:nvPr/>
        </p:nvSpPr>
        <p:spPr>
          <a:xfrm>
            <a:off x="5867400" y="3714750"/>
            <a:ext cx="2209800" cy="825500"/>
          </a:xfrm>
          <a:prstGeom prst="rect">
            <a:avLst/>
          </a:prstGeom>
          <a:noFill/>
          <a:ln w="9525">
            <a:noFill/>
          </a:ln>
        </p:spPr>
        <p:txBody>
          <a:bodyPr lIns="0" rIns="0" anchor="t">
            <a:spAutoFit/>
          </a:bodyPr>
          <a:lstStyle/>
          <a:p>
            <a:pPr lvl="0" eaLnBrk="1" hangingPunct="1">
              <a:spcBef>
                <a:spcPct val="50000"/>
              </a:spcBef>
              <a:buClr>
                <a:srgbClr val="FF3300"/>
              </a:buClr>
              <a:buSzPct val="8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检查带子有没有磨损的边缘、破裂、切口、被烧或其他损坏的地方</a:t>
            </a:r>
          </a:p>
        </p:txBody>
      </p:sp>
      <p:sp>
        <p:nvSpPr>
          <p:cNvPr id="30734" name="Rectangle 20"/>
          <p:cNvSpPr/>
          <p:nvPr/>
        </p:nvSpPr>
        <p:spPr>
          <a:xfrm>
            <a:off x="5638800" y="2009775"/>
            <a:ext cx="4114800" cy="2590800"/>
          </a:xfrm>
          <a:prstGeom prst="rect">
            <a:avLst/>
          </a:prstGeom>
          <a:no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735" name="Rectangle 21"/>
          <p:cNvSpPr/>
          <p:nvPr/>
        </p:nvSpPr>
        <p:spPr>
          <a:xfrm>
            <a:off x="5791200" y="1704975"/>
            <a:ext cx="2438400" cy="381000"/>
          </a:xfrm>
          <a:prstGeom prst="rect">
            <a:avLst/>
          </a:prstGeom>
          <a:solidFill>
            <a:srgbClr val="FFFFFF"/>
          </a:solidFill>
          <a:ln w="9525">
            <a:noFill/>
          </a:ln>
        </p:spPr>
        <p:txBody>
          <a:bodyPr wrap="none" lIns="0" tIns="0" rIns="0" bIns="0" anchor="t"/>
          <a:lstStyle/>
          <a:p>
            <a:pPr lvl="0" algn="ctr" eaLnBrk="1" hangingPunct="1">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带子、 </a:t>
            </a:r>
            <a:r>
              <a:rPr lang="en-US" altLang="zh-CN" sz="2400" b="0" dirty="0">
                <a:latin typeface="Arial" panose="020B0604020202020204" pitchFamily="34" charset="0"/>
                <a:ea typeface="微软雅黑" panose="020B0503020204020204" pitchFamily="34" charset="-122"/>
                <a:sym typeface="Arial" panose="020B0604020202020204" pitchFamily="34" charset="0"/>
              </a:rPr>
              <a:t>D</a:t>
            </a:r>
            <a:r>
              <a:rPr lang="zh-CN" altLang="en-US" sz="2400" b="0" dirty="0">
                <a:latin typeface="Arial" panose="020B0604020202020204" pitchFamily="34" charset="0"/>
                <a:ea typeface="微软雅黑" panose="020B0503020204020204" pitchFamily="34" charset="-122"/>
                <a:sym typeface="Arial" panose="020B0604020202020204" pitchFamily="34" charset="0"/>
              </a:rPr>
              <a:t>字形环</a:t>
            </a:r>
          </a:p>
        </p:txBody>
      </p:sp>
      <p:sp>
        <p:nvSpPr>
          <p:cNvPr id="30736" name="Rectangle 22"/>
          <p:cNvSpPr/>
          <p:nvPr/>
        </p:nvSpPr>
        <p:spPr>
          <a:xfrm>
            <a:off x="8877300" y="2085975"/>
            <a:ext cx="846138" cy="304800"/>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D</a:t>
            </a:r>
            <a:r>
              <a:rPr lang="zh-CN" altLang="en-US" sz="1400" b="0" dirty="0">
                <a:latin typeface="Arial" panose="020B0604020202020204" pitchFamily="34" charset="0"/>
                <a:ea typeface="微软雅黑" panose="020B0503020204020204" pitchFamily="34" charset="-122"/>
                <a:sym typeface="Arial" panose="020B0604020202020204" pitchFamily="34" charset="0"/>
              </a:rPr>
              <a:t>字形环</a:t>
            </a:r>
          </a:p>
        </p:txBody>
      </p:sp>
      <p:sp>
        <p:nvSpPr>
          <p:cNvPr id="30737" name="Line 23"/>
          <p:cNvSpPr/>
          <p:nvPr/>
        </p:nvSpPr>
        <p:spPr>
          <a:xfrm flipH="1">
            <a:off x="8782050" y="2352675"/>
            <a:ext cx="409575" cy="466725"/>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30738" name="Object 24"/>
          <p:cNvGraphicFramePr>
            <a:graphicFrameLocks noChangeAspect="1"/>
          </p:cNvGraphicFramePr>
          <p:nvPr/>
        </p:nvGraphicFramePr>
        <p:xfrm>
          <a:off x="6965950" y="4902200"/>
          <a:ext cx="1863725" cy="1146175"/>
        </p:xfrm>
        <a:graphic>
          <a:graphicData uri="http://schemas.openxmlformats.org/presentationml/2006/ole">
            <mc:AlternateContent xmlns:mc="http://schemas.openxmlformats.org/markup-compatibility/2006">
              <mc:Choice xmlns:v="urn:schemas-microsoft-com:vml" Requires="v">
                <p:oleObj spid="_x0000_s3083" r:id="rId7" imgW="5486400" imgH="3703320" progId="MSPhotoEd.3">
                  <p:embed/>
                </p:oleObj>
              </mc:Choice>
              <mc:Fallback>
                <p:oleObj r:id="rId7" imgW="5486400" imgH="3703320" progId="MSPhotoEd.3">
                  <p:embed/>
                  <p:pic>
                    <p:nvPicPr>
                      <p:cNvPr id="0" name="图片 3075"/>
                      <p:cNvPicPr/>
                      <p:nvPr/>
                    </p:nvPicPr>
                    <p:blipFill>
                      <a:blip r:embed="rId8"/>
                      <a:stretch>
                        <a:fillRect/>
                      </a:stretch>
                    </p:blipFill>
                    <p:spPr>
                      <a:xfrm>
                        <a:off x="6965950" y="4902200"/>
                        <a:ext cx="1863725" cy="1146175"/>
                      </a:xfrm>
                      <a:prstGeom prst="rect">
                        <a:avLst/>
                      </a:prstGeom>
                      <a:noFill/>
                      <a:ln w="6350">
                        <a:noFill/>
                        <a:miter/>
                      </a:ln>
                    </p:spPr>
                  </p:pic>
                </p:oleObj>
              </mc:Fallback>
            </mc:AlternateContent>
          </a:graphicData>
        </a:graphic>
      </p:graphicFrame>
      <p:grpSp>
        <p:nvGrpSpPr>
          <p:cNvPr id="30739" name="Group 414"/>
          <p:cNvGrpSpPr/>
          <p:nvPr/>
        </p:nvGrpSpPr>
        <p:grpSpPr>
          <a:xfrm>
            <a:off x="8858250" y="5283200"/>
            <a:ext cx="590550" cy="536575"/>
            <a:chOff x="5088" y="3648"/>
            <a:chExt cx="432" cy="432"/>
          </a:xfrm>
        </p:grpSpPr>
        <p:sp>
          <p:nvSpPr>
            <p:cNvPr id="30740" name="Line 26"/>
            <p:cNvSpPr/>
            <p:nvPr/>
          </p:nvSpPr>
          <p:spPr>
            <a:xfrm flipH="1">
              <a:off x="5088" y="3648"/>
              <a:ext cx="432" cy="384"/>
            </a:xfrm>
            <a:prstGeom prst="line">
              <a:avLst/>
            </a:prstGeom>
            <a:ln w="38100"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741" name="Line 27"/>
            <p:cNvSpPr/>
            <p:nvPr/>
          </p:nvSpPr>
          <p:spPr>
            <a:xfrm>
              <a:off x="5136" y="3648"/>
              <a:ext cx="384" cy="432"/>
            </a:xfrm>
            <a:prstGeom prst="line">
              <a:avLst/>
            </a:prstGeom>
            <a:ln w="38100"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30742" name="Rectangle 28"/>
          <p:cNvSpPr/>
          <p:nvPr/>
        </p:nvSpPr>
        <p:spPr>
          <a:xfrm>
            <a:off x="8077200" y="3686175"/>
            <a:ext cx="1752600" cy="581025"/>
          </a:xfrm>
          <a:prstGeom prst="rect">
            <a:avLst/>
          </a:prstGeom>
          <a:noFill/>
          <a:ln w="9525">
            <a:noFill/>
          </a:ln>
        </p:spPr>
        <p:txBody>
          <a:bodyPr lIns="0" rIns="0"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有没有弯曲、裂痕、刻痕或凿洞</a:t>
            </a:r>
          </a:p>
        </p:txBody>
      </p:sp>
      <p:pic>
        <p:nvPicPr>
          <p:cNvPr id="30743" name="Picture 8"/>
          <p:cNvPicPr preferRelativeResize="0"/>
          <p:nvPr/>
        </p:nvPicPr>
        <p:blipFill>
          <a:blip r:embed="rId9"/>
          <a:stretch>
            <a:fillRect/>
          </a:stretch>
        </p:blipFill>
        <p:spPr>
          <a:xfrm>
            <a:off x="5791200" y="2314575"/>
            <a:ext cx="2209800" cy="1262063"/>
          </a:xfrm>
          <a:prstGeom prst="rect">
            <a:avLst/>
          </a:prstGeom>
          <a:noFill/>
          <a:ln w="9525">
            <a:noFill/>
          </a:ln>
        </p:spPr>
      </p:pic>
      <p:sp>
        <p:nvSpPr>
          <p:cNvPr id="30744" name="Rectangle 31"/>
          <p:cNvSpPr/>
          <p:nvPr/>
        </p:nvSpPr>
        <p:spPr>
          <a:xfrm>
            <a:off x="581025" y="4725988"/>
            <a:ext cx="4953000" cy="1558925"/>
          </a:xfrm>
          <a:prstGeom prst="rect">
            <a:avLst/>
          </a:prstGeom>
          <a:noFill/>
          <a:ln w="9525">
            <a:noFill/>
          </a:ln>
        </p:spPr>
        <p:txBody>
          <a:bodyPr anchor="t">
            <a:spAutoFit/>
          </a:bodyPr>
          <a:lstStyle/>
          <a:p>
            <a:pPr lvl="0" eaLnBrk="1" hangingPunct="1">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使用前的检查</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①  安全带没有出现断裂或损坏。</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②  “</a:t>
            </a:r>
            <a:r>
              <a:rPr lang="en-US" altLang="zh-CN" sz="1600" b="0" dirty="0">
                <a:latin typeface="Arial" panose="020B0604020202020204" pitchFamily="34" charset="0"/>
                <a:ea typeface="微软雅黑" panose="020B0503020204020204" pitchFamily="34" charset="-122"/>
                <a:sym typeface="Arial" panose="020B0604020202020204" pitchFamily="34" charset="0"/>
              </a:rPr>
              <a:t>D”</a:t>
            </a:r>
            <a:r>
              <a:rPr lang="zh-CN" altLang="en-US" sz="1600" b="0" dirty="0">
                <a:latin typeface="Arial" panose="020B0604020202020204" pitchFamily="34" charset="0"/>
                <a:ea typeface="微软雅黑" panose="020B0503020204020204" pitchFamily="34" charset="-122"/>
                <a:sym typeface="Arial" panose="020B0604020202020204" pitchFamily="34" charset="0"/>
              </a:rPr>
              <a:t>环没有变形。</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③  扣环正常，无损坏。</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④  带子缝合牢靠。</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⑤  其它金属部件良好，无损坏。</a:t>
            </a:r>
          </a:p>
        </p:txBody>
      </p:sp>
      <p:sp>
        <p:nvSpPr>
          <p:cNvPr id="30745" name="Rectangle 35"/>
          <p:cNvSpPr/>
          <p:nvPr/>
        </p:nvSpPr>
        <p:spPr>
          <a:xfrm>
            <a:off x="0" y="-104775"/>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4</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）安全带的穿戴方法</a:t>
            </a:r>
          </a:p>
        </p:txBody>
      </p:sp>
    </p:spTree>
  </p:cSld>
  <p:clrMapOvr>
    <a:masterClrMapping/>
  </p:clrMapOvr>
  <p:transition spd="slow" advClick="0" advTm="0">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1746" name="Picture 6"/>
          <p:cNvPicPr preferRelativeResize="0"/>
          <p:nvPr/>
        </p:nvPicPr>
        <p:blipFill>
          <a:blip r:embed="rId3"/>
          <a:stretch>
            <a:fillRect/>
          </a:stretch>
        </p:blipFill>
        <p:spPr>
          <a:xfrm>
            <a:off x="679450" y="1154113"/>
            <a:ext cx="1743075" cy="2471737"/>
          </a:xfrm>
          <a:prstGeom prst="rect">
            <a:avLst/>
          </a:prstGeom>
          <a:noFill/>
          <a:ln w="9525">
            <a:noFill/>
          </a:ln>
        </p:spPr>
      </p:pic>
      <p:pic>
        <p:nvPicPr>
          <p:cNvPr id="31747" name="Picture 7"/>
          <p:cNvPicPr preferRelativeResize="0"/>
          <p:nvPr/>
        </p:nvPicPr>
        <p:blipFill>
          <a:blip r:embed="rId4"/>
          <a:stretch>
            <a:fillRect/>
          </a:stretch>
        </p:blipFill>
        <p:spPr>
          <a:xfrm>
            <a:off x="2938463" y="1139825"/>
            <a:ext cx="1703387" cy="2501900"/>
          </a:xfrm>
          <a:prstGeom prst="rect">
            <a:avLst/>
          </a:prstGeom>
          <a:noFill/>
          <a:ln w="9525">
            <a:noFill/>
          </a:ln>
        </p:spPr>
      </p:pic>
      <p:pic>
        <p:nvPicPr>
          <p:cNvPr id="31748" name="Picture 8"/>
          <p:cNvPicPr preferRelativeResize="0"/>
          <p:nvPr/>
        </p:nvPicPr>
        <p:blipFill>
          <a:blip r:embed="rId5"/>
          <a:stretch>
            <a:fillRect/>
          </a:stretch>
        </p:blipFill>
        <p:spPr>
          <a:xfrm>
            <a:off x="5089525" y="1155700"/>
            <a:ext cx="1935163" cy="2454275"/>
          </a:xfrm>
          <a:prstGeom prst="rect">
            <a:avLst/>
          </a:prstGeom>
          <a:noFill/>
          <a:ln w="9525">
            <a:noFill/>
          </a:ln>
        </p:spPr>
      </p:pic>
      <p:pic>
        <p:nvPicPr>
          <p:cNvPr id="31749" name="Picture 9"/>
          <p:cNvPicPr preferRelativeResize="0"/>
          <p:nvPr/>
        </p:nvPicPr>
        <p:blipFill>
          <a:blip r:embed="rId6"/>
          <a:stretch>
            <a:fillRect/>
          </a:stretch>
        </p:blipFill>
        <p:spPr>
          <a:xfrm>
            <a:off x="7542213" y="1154113"/>
            <a:ext cx="1847850" cy="2428875"/>
          </a:xfrm>
          <a:prstGeom prst="rect">
            <a:avLst/>
          </a:prstGeom>
          <a:noFill/>
          <a:ln w="9525">
            <a:noFill/>
          </a:ln>
        </p:spPr>
      </p:pic>
      <p:sp>
        <p:nvSpPr>
          <p:cNvPr id="31750" name="Rectangle 10"/>
          <p:cNvSpPr/>
          <p:nvPr/>
        </p:nvSpPr>
        <p:spPr>
          <a:xfrm>
            <a:off x="261938" y="3913188"/>
            <a:ext cx="9644062" cy="2468140"/>
          </a:xfrm>
          <a:prstGeom prst="rect">
            <a:avLst/>
          </a:prstGeom>
          <a:noFill/>
          <a:ln w="9525">
            <a:noFill/>
          </a:ln>
        </p:spPr>
        <p:txBody>
          <a:bodyPr anchor="t"/>
          <a:lstStyle/>
          <a:p>
            <a:pPr marL="342900" lvl="0" indent="-342900" eaLnBrk="1" hangingPunct="1">
              <a:spcBef>
                <a:spcPct val="20000"/>
              </a:spcBef>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步骤</a:t>
            </a: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1</a:t>
            </a:r>
            <a:r>
              <a:rPr lang="zh-CN" altLang="en-US"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握住后部的“</a:t>
            </a:r>
            <a:r>
              <a:rPr lang="en-US" altLang="zh-CN" sz="1600" b="0" dirty="0">
                <a:latin typeface="Arial" panose="020B0604020202020204" pitchFamily="34" charset="0"/>
                <a:ea typeface="微软雅黑" panose="020B0503020204020204" pitchFamily="34" charset="-122"/>
                <a:sym typeface="Arial" panose="020B0604020202020204" pitchFamily="34" charset="0"/>
              </a:rPr>
              <a:t>D”</a:t>
            </a:r>
            <a:r>
              <a:rPr lang="zh-CN" altLang="en-US" sz="1600" b="0" dirty="0">
                <a:latin typeface="Arial" panose="020B0604020202020204" pitchFamily="34" charset="0"/>
                <a:ea typeface="微软雅黑" panose="020B0503020204020204" pitchFamily="34" charset="-122"/>
                <a:sym typeface="Arial" panose="020B0604020202020204" pitchFamily="34" charset="0"/>
              </a:rPr>
              <a:t>形环，抖动安全带，使所有的编织带回到原位</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50000"/>
              </a:spcBef>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步骤</a:t>
            </a: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2</a:t>
            </a: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将胸带背在双肩 ；</a:t>
            </a:r>
          </a:p>
          <a:p>
            <a:pPr marL="342900" lvl="0" indent="-342900" eaLnBrk="1" hangingPunct="1">
              <a:spcBef>
                <a:spcPct val="50000"/>
              </a:spcBef>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步骤</a:t>
            </a: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3</a:t>
            </a: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从两腿之间穿出腿带，扣好带扣。按同样的方法扣好第二根腿带；</a:t>
            </a:r>
          </a:p>
          <a:p>
            <a:pPr marL="342900" lvl="0" indent="-342900" eaLnBrk="1" hangingPunct="1">
              <a:spcBef>
                <a:spcPct val="50000"/>
              </a:spcBef>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步骤</a:t>
            </a: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4</a:t>
            </a: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扣好腰带和胸带；</a:t>
            </a:r>
          </a:p>
          <a:p>
            <a:pPr marL="342900" lvl="0" indent="-342900" eaLnBrk="1" hangingPunct="1">
              <a:spcBef>
                <a:spcPct val="50000"/>
              </a:spcBef>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步骤</a:t>
            </a: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5</a:t>
            </a: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全部组件都扣好后，</a:t>
            </a:r>
            <a:r>
              <a:rPr lang="zh-CN" altLang="en-US" sz="1600" b="0">
                <a:latin typeface="Arial" panose="020B0604020202020204" pitchFamily="34" charset="0"/>
                <a:ea typeface="微软雅黑" panose="020B0503020204020204" pitchFamily="34" charset="-122"/>
                <a:sym typeface="Arial" panose="020B0604020202020204" pitchFamily="34" charset="0"/>
              </a:rPr>
              <a:t>收紧</a:t>
            </a:r>
            <a:r>
              <a:rPr lang="zh-CN" altLang="en-US" sz="1600" b="0" smtClean="0">
                <a:latin typeface="Arial" panose="020B0604020202020204" pitchFamily="34" charset="0"/>
                <a:ea typeface="微软雅黑" panose="020B0503020204020204" pitchFamily="34" charset="-122"/>
                <a:sym typeface="Arial" panose="020B0604020202020204" pitchFamily="34" charset="0"/>
              </a:rPr>
              <a:t>所有带子</a:t>
            </a:r>
            <a:r>
              <a:rPr lang="zh-CN" altLang="en-US" sz="1600" b="0" dirty="0">
                <a:latin typeface="Arial" panose="020B0604020202020204" pitchFamily="34" charset="0"/>
                <a:ea typeface="微软雅黑" panose="020B0503020204020204" pitchFamily="34" charset="-122"/>
                <a:sym typeface="Arial" panose="020B0604020202020204" pitchFamily="34" charset="0"/>
              </a:rPr>
              <a:t>，让安全带尽量贴紧身体，但又不会影响活动。将多余的</a:t>
            </a:r>
            <a:r>
              <a:rPr lang="zh-CN" altLang="en-US" sz="1600" b="0">
                <a:latin typeface="Arial" panose="020B0604020202020204" pitchFamily="34" charset="0"/>
                <a:ea typeface="微软雅黑" panose="020B0503020204020204" pitchFamily="34" charset="-122"/>
                <a:sym typeface="Arial" panose="020B0604020202020204" pitchFamily="34" charset="0"/>
              </a:rPr>
              <a:t>带子</a:t>
            </a:r>
            <a:r>
              <a:rPr lang="zh-CN" altLang="en-US" sz="1600" b="0" smtClean="0">
                <a:latin typeface="Arial" panose="020B0604020202020204" pitchFamily="34" charset="0"/>
                <a:ea typeface="微软雅黑" panose="020B0503020204020204" pitchFamily="34" charset="-122"/>
                <a:sym typeface="Arial" panose="020B0604020202020204" pitchFamily="34" charset="0"/>
              </a:rPr>
              <a:t>穿  </a:t>
            </a:r>
            <a:endParaRPr lang="en-US" altLang="zh-CN" sz="1600" b="0" smtClean="0">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spcBef>
                <a:spcPct val="50000"/>
              </a:spcBef>
              <a:buClr>
                <a:srgbClr val="000000"/>
              </a:buClr>
              <a:buSzPct val="100000"/>
            </a:pPr>
            <a:r>
              <a:rPr lang="en-US" altLang="zh-CN" sz="1600" b="0">
                <a:latin typeface="Arial" panose="020B0604020202020204" pitchFamily="34" charset="0"/>
                <a:ea typeface="微软雅黑" panose="020B0503020204020204" pitchFamily="34" charset="-122"/>
                <a:sym typeface="Arial" panose="020B0604020202020204" pitchFamily="34" charset="0"/>
              </a:rPr>
              <a:t> </a:t>
            </a:r>
            <a:r>
              <a:rPr lang="en-US" altLang="zh-CN" sz="1600" b="0" smtClean="0">
                <a:latin typeface="Arial" panose="020B0604020202020204" pitchFamily="34" charset="0"/>
                <a:ea typeface="微软雅黑" panose="020B0503020204020204" pitchFamily="34" charset="-122"/>
                <a:sym typeface="Arial" panose="020B0604020202020204" pitchFamily="34" charset="0"/>
              </a:rPr>
              <a:t>           </a:t>
            </a:r>
            <a:r>
              <a:rPr lang="zh-CN" altLang="en-US" sz="1600" b="0" smtClean="0">
                <a:latin typeface="Arial" panose="020B0604020202020204" pitchFamily="34" charset="0"/>
                <a:ea typeface="微软雅黑" panose="020B0503020204020204" pitchFamily="34" charset="-122"/>
                <a:sym typeface="Arial" panose="020B0604020202020204" pitchFamily="34" charset="0"/>
              </a:rPr>
              <a:t>到</a:t>
            </a:r>
            <a:r>
              <a:rPr lang="zh-CN" altLang="en-US" sz="1600" b="0" dirty="0">
                <a:latin typeface="Arial" panose="020B0604020202020204" pitchFamily="34" charset="0"/>
                <a:ea typeface="微软雅黑" panose="020B0503020204020204" pitchFamily="34" charset="-122"/>
                <a:sym typeface="Arial" panose="020B0604020202020204" pitchFamily="34" charset="0"/>
              </a:rPr>
              <a:t>带夹中防止松脱，检查确定各吊带没有扭曲或交叉，而且后部“</a:t>
            </a:r>
            <a:r>
              <a:rPr lang="en-US" altLang="zh-CN" sz="1600" b="0" dirty="0">
                <a:latin typeface="Arial" panose="020B0604020202020204" pitchFamily="34" charset="0"/>
                <a:ea typeface="微软雅黑" panose="020B0503020204020204" pitchFamily="34" charset="-122"/>
                <a:sym typeface="Arial" panose="020B0604020202020204" pitchFamily="34" charset="0"/>
              </a:rPr>
              <a:t>D”</a:t>
            </a:r>
            <a:r>
              <a:rPr lang="zh-CN" altLang="en-US" sz="1600" b="0" dirty="0">
                <a:latin typeface="Arial" panose="020B0604020202020204" pitchFamily="34" charset="0"/>
                <a:ea typeface="微软雅黑" panose="020B0503020204020204" pitchFamily="34" charset="-122"/>
                <a:sym typeface="Arial" panose="020B0604020202020204" pitchFamily="34" charset="0"/>
              </a:rPr>
              <a:t>形环位于肩胛骨处。</a:t>
            </a:r>
          </a:p>
        </p:txBody>
      </p:sp>
      <p:sp>
        <p:nvSpPr>
          <p:cNvPr id="31751" name="Rectangle 14"/>
          <p:cNvSpPr/>
          <p:nvPr/>
        </p:nvSpPr>
        <p:spPr>
          <a:xfrm>
            <a:off x="304800" y="290513"/>
            <a:ext cx="297815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a:t>
            </a:r>
            <a:r>
              <a:rPr lang="zh-CN" altLang="en-US" sz="2000" b="0" dirty="0">
                <a:latin typeface="Arial" panose="020B0604020202020204" pitchFamily="34" charset="0"/>
                <a:ea typeface="微软雅黑" panose="020B0503020204020204" pitchFamily="34" charset="-122"/>
                <a:sym typeface="Arial" panose="020B0604020202020204" pitchFamily="34" charset="0"/>
              </a:rPr>
              <a:t>全身式安全带穿戴方法</a:t>
            </a:r>
          </a:p>
        </p:txBody>
      </p:sp>
    </p:spTree>
  </p:cSld>
  <p:clrMapOvr>
    <a:masterClrMapping/>
  </p:clrMapOvr>
  <p:transition spd="slow" advClick="0" advTm="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2770" name="Rectangle 16"/>
          <p:cNvSpPr/>
          <p:nvPr/>
        </p:nvSpPr>
        <p:spPr>
          <a:xfrm>
            <a:off x="333375" y="1085850"/>
            <a:ext cx="4105275" cy="2390775"/>
          </a:xfrm>
          <a:prstGeom prst="rect">
            <a:avLst/>
          </a:prstGeom>
          <a:solidFill>
            <a:srgbClr val="BBE0E3"/>
          </a:soli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771" name="Rectangle 15"/>
          <p:cNvSpPr/>
          <p:nvPr/>
        </p:nvSpPr>
        <p:spPr>
          <a:xfrm>
            <a:off x="4695825" y="3867150"/>
            <a:ext cx="4105275" cy="2390775"/>
          </a:xfrm>
          <a:prstGeom prst="rect">
            <a:avLst/>
          </a:prstGeom>
          <a:solidFill>
            <a:srgbClr val="BBE0E3"/>
          </a:soli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772" name="Rectangle 4"/>
          <p:cNvSpPr/>
          <p:nvPr/>
        </p:nvSpPr>
        <p:spPr>
          <a:xfrm>
            <a:off x="-9525" y="238125"/>
            <a:ext cx="6826250" cy="609600"/>
          </a:xfrm>
          <a:prstGeom prst="rect">
            <a:avLst/>
          </a:prstGeom>
          <a:noFill/>
          <a:ln w="9525">
            <a:noFill/>
          </a:ln>
        </p:spPr>
        <p:txBody>
          <a:bodyPr anchor="b"/>
          <a:lstStyle/>
          <a:p>
            <a:pPr lvl="0" eaLnBrk="1" hangingPunct="1">
              <a:buClr>
                <a:srgbClr val="000000"/>
              </a:buClr>
              <a:buSzPct val="100000"/>
            </a:pPr>
            <a:endParaRPr lang="zh-CN" altLang="zh-CN" sz="3600" b="0" dirty="0">
              <a:solidFill>
                <a:srgbClr val="0000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2773" name="Picture 5"/>
          <p:cNvPicPr preferRelativeResize="0"/>
          <p:nvPr/>
        </p:nvPicPr>
        <p:blipFill>
          <a:blip r:embed="rId3"/>
          <a:stretch>
            <a:fillRect/>
          </a:stretch>
        </p:blipFill>
        <p:spPr>
          <a:xfrm>
            <a:off x="1347788" y="4181475"/>
            <a:ext cx="1666875" cy="1754188"/>
          </a:xfrm>
          <a:prstGeom prst="rect">
            <a:avLst/>
          </a:prstGeom>
          <a:noFill/>
          <a:ln w="9525">
            <a:noFill/>
          </a:ln>
        </p:spPr>
      </p:pic>
      <p:pic>
        <p:nvPicPr>
          <p:cNvPr id="32774" name="Picture 6"/>
          <p:cNvPicPr preferRelativeResize="0"/>
          <p:nvPr/>
        </p:nvPicPr>
        <p:blipFill>
          <a:blip r:embed="rId4">
            <a:clrChange>
              <a:clrFrom>
                <a:srgbClr val="FFFFFF"/>
              </a:clrFrom>
              <a:clrTo>
                <a:srgbClr val="FFFFFF">
                  <a:alpha val="0"/>
                </a:srgbClr>
              </a:clrTo>
            </a:clrChange>
          </a:blip>
          <a:stretch>
            <a:fillRect/>
          </a:stretch>
        </p:blipFill>
        <p:spPr>
          <a:xfrm>
            <a:off x="4686300" y="4010025"/>
            <a:ext cx="2105025" cy="2105025"/>
          </a:xfrm>
          <a:prstGeom prst="rect">
            <a:avLst/>
          </a:prstGeom>
          <a:noFill/>
          <a:ln w="9525">
            <a:noFill/>
          </a:ln>
        </p:spPr>
      </p:pic>
      <p:pic>
        <p:nvPicPr>
          <p:cNvPr id="32775" name="Picture 7"/>
          <p:cNvPicPr preferRelativeResize="0"/>
          <p:nvPr/>
        </p:nvPicPr>
        <p:blipFill>
          <a:blip r:embed="rId5">
            <a:clrChange>
              <a:clrFrom>
                <a:srgbClr val="FFFFFF"/>
              </a:clrFrom>
              <a:clrTo>
                <a:srgbClr val="FFFFFF">
                  <a:alpha val="0"/>
                </a:srgbClr>
              </a:clrTo>
            </a:clrChange>
          </a:blip>
          <a:stretch>
            <a:fillRect/>
          </a:stretch>
        </p:blipFill>
        <p:spPr>
          <a:xfrm>
            <a:off x="6648450" y="4010025"/>
            <a:ext cx="2114550" cy="2114550"/>
          </a:xfrm>
          <a:prstGeom prst="rect">
            <a:avLst/>
          </a:prstGeom>
          <a:noFill/>
          <a:ln w="9525">
            <a:noFill/>
          </a:ln>
        </p:spPr>
      </p:pic>
      <p:pic>
        <p:nvPicPr>
          <p:cNvPr id="32776" name="Picture 8"/>
          <p:cNvPicPr preferRelativeResize="0"/>
          <p:nvPr/>
        </p:nvPicPr>
        <p:blipFill>
          <a:blip r:embed="rId6"/>
          <a:stretch>
            <a:fillRect/>
          </a:stretch>
        </p:blipFill>
        <p:spPr>
          <a:xfrm>
            <a:off x="638175" y="1211263"/>
            <a:ext cx="1493838" cy="2154237"/>
          </a:xfrm>
          <a:prstGeom prst="rect">
            <a:avLst/>
          </a:prstGeom>
          <a:noFill/>
          <a:ln w="9525">
            <a:noFill/>
          </a:ln>
        </p:spPr>
      </p:pic>
      <p:pic>
        <p:nvPicPr>
          <p:cNvPr id="32777" name="Picture 9"/>
          <p:cNvPicPr preferRelativeResize="0"/>
          <p:nvPr/>
        </p:nvPicPr>
        <p:blipFill>
          <a:blip r:embed="rId7"/>
          <a:stretch>
            <a:fillRect/>
          </a:stretch>
        </p:blipFill>
        <p:spPr>
          <a:xfrm>
            <a:off x="2452688" y="1216025"/>
            <a:ext cx="1622425" cy="2163763"/>
          </a:xfrm>
          <a:prstGeom prst="rect">
            <a:avLst/>
          </a:prstGeom>
          <a:noFill/>
          <a:ln w="9525">
            <a:noFill/>
          </a:ln>
        </p:spPr>
      </p:pic>
      <p:sp>
        <p:nvSpPr>
          <p:cNvPr id="32778" name="Text Box 17"/>
          <p:cNvSpPr/>
          <p:nvPr/>
        </p:nvSpPr>
        <p:spPr>
          <a:xfrm>
            <a:off x="450850" y="969963"/>
            <a:ext cx="923330"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全身式安全带</a:t>
            </a:r>
          </a:p>
        </p:txBody>
      </p:sp>
      <p:sp>
        <p:nvSpPr>
          <p:cNvPr id="32779" name="Text Box 18"/>
          <p:cNvSpPr/>
          <p:nvPr/>
        </p:nvSpPr>
        <p:spPr>
          <a:xfrm>
            <a:off x="4794250" y="3779838"/>
            <a:ext cx="923330"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全身式安全带</a:t>
            </a:r>
          </a:p>
        </p:txBody>
      </p:sp>
      <p:sp>
        <p:nvSpPr>
          <p:cNvPr id="32780" name="Text Box 19"/>
          <p:cNvSpPr/>
          <p:nvPr/>
        </p:nvSpPr>
        <p:spPr>
          <a:xfrm>
            <a:off x="1698625" y="5989638"/>
            <a:ext cx="769441"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单腰安全带</a:t>
            </a:r>
          </a:p>
        </p:txBody>
      </p:sp>
      <p:sp>
        <p:nvSpPr>
          <p:cNvPr id="32781" name="Text Box 20"/>
          <p:cNvSpPr/>
          <p:nvPr/>
        </p:nvSpPr>
        <p:spPr>
          <a:xfrm>
            <a:off x="6403975" y="3370263"/>
            <a:ext cx="923330"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半身式安全带</a:t>
            </a:r>
          </a:p>
        </p:txBody>
      </p:sp>
      <p:pic>
        <p:nvPicPr>
          <p:cNvPr id="32782" name="Picture 21"/>
          <p:cNvPicPr preferRelativeResize="0"/>
          <p:nvPr/>
        </p:nvPicPr>
        <p:blipFill>
          <a:blip r:embed="rId8"/>
          <a:stretch>
            <a:fillRect/>
          </a:stretch>
        </p:blipFill>
        <p:spPr>
          <a:xfrm>
            <a:off x="5905500" y="1328738"/>
            <a:ext cx="1990725" cy="1985962"/>
          </a:xfrm>
          <a:prstGeom prst="rect">
            <a:avLst/>
          </a:prstGeom>
          <a:noFill/>
          <a:ln w="9525">
            <a:noFill/>
          </a:ln>
        </p:spPr>
      </p:pic>
      <p:sp>
        <p:nvSpPr>
          <p:cNvPr id="32783" name="Rectangle 22"/>
          <p:cNvSpPr/>
          <p:nvPr/>
        </p:nvSpPr>
        <p:spPr>
          <a:xfrm>
            <a:off x="0" y="-104775"/>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a:t>
            </a:r>
            <a:r>
              <a:rPr lang="zh-CN" altLang="en-US" sz="2000" b="0" dirty="0">
                <a:latin typeface="Arial" panose="020B0604020202020204" pitchFamily="34" charset="0"/>
                <a:ea typeface="微软雅黑" panose="020B0503020204020204" pitchFamily="34" charset="-122"/>
                <a:sym typeface="Arial" panose="020B0604020202020204" pitchFamily="34" charset="0"/>
              </a:rPr>
              <a:t>正确穿戴安全带图示</a:t>
            </a:r>
          </a:p>
        </p:txBody>
      </p:sp>
    </p:spTree>
  </p:cSld>
  <p:clrMapOvr>
    <a:masterClrMapping/>
  </p:clrMapOvr>
  <p:transition spd="slow" advClick="0" advTm="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3794" name="Picture 2"/>
          <p:cNvPicPr preferRelativeResize="0"/>
          <p:nvPr/>
        </p:nvPicPr>
        <p:blipFill>
          <a:blip r:embed="rId3"/>
          <a:stretch>
            <a:fillRect/>
          </a:stretch>
        </p:blipFill>
        <p:spPr>
          <a:xfrm>
            <a:off x="4714875" y="920750"/>
            <a:ext cx="1579563" cy="1638300"/>
          </a:xfrm>
          <a:prstGeom prst="rect">
            <a:avLst/>
          </a:prstGeom>
          <a:noFill/>
          <a:ln w="9525">
            <a:noFill/>
          </a:ln>
        </p:spPr>
      </p:pic>
      <p:pic>
        <p:nvPicPr>
          <p:cNvPr id="33795" name="Picture 3"/>
          <p:cNvPicPr preferRelativeResize="0"/>
          <p:nvPr/>
        </p:nvPicPr>
        <p:blipFill>
          <a:blip r:embed="rId4"/>
          <a:stretch>
            <a:fillRect/>
          </a:stretch>
        </p:blipFill>
        <p:spPr>
          <a:xfrm>
            <a:off x="3073400" y="2794000"/>
            <a:ext cx="3219450" cy="1917700"/>
          </a:xfrm>
          <a:prstGeom prst="rect">
            <a:avLst/>
          </a:prstGeom>
          <a:noFill/>
          <a:ln w="9525" cap="flat" cmpd="sng">
            <a:solidFill>
              <a:srgbClr val="333399"/>
            </a:solidFill>
            <a:prstDash val="solid"/>
            <a:miter/>
            <a:headEnd type="none" w="med" len="med"/>
            <a:tailEnd type="none" w="med" len="med"/>
          </a:ln>
        </p:spPr>
      </p:pic>
      <p:pic>
        <p:nvPicPr>
          <p:cNvPr id="33796" name="Picture 4"/>
          <p:cNvPicPr preferRelativeResize="0"/>
          <p:nvPr/>
        </p:nvPicPr>
        <p:blipFill>
          <a:blip r:embed="rId5"/>
          <a:stretch>
            <a:fillRect/>
          </a:stretch>
        </p:blipFill>
        <p:spPr>
          <a:xfrm>
            <a:off x="6572250" y="2759075"/>
            <a:ext cx="2905125" cy="1965325"/>
          </a:xfrm>
          <a:prstGeom prst="rect">
            <a:avLst/>
          </a:prstGeom>
          <a:noFill/>
          <a:ln w="9525" cap="flat" cmpd="sng">
            <a:solidFill>
              <a:srgbClr val="333399"/>
            </a:solidFill>
            <a:prstDash val="solid"/>
            <a:miter/>
            <a:headEnd type="none" w="med" len="med"/>
            <a:tailEnd type="none" w="med" len="med"/>
          </a:ln>
        </p:spPr>
      </p:pic>
      <p:pic>
        <p:nvPicPr>
          <p:cNvPr id="33797" name="Picture 5"/>
          <p:cNvPicPr preferRelativeResize="0"/>
          <p:nvPr/>
        </p:nvPicPr>
        <p:blipFill>
          <a:blip r:embed="rId6"/>
          <a:stretch>
            <a:fillRect/>
          </a:stretch>
        </p:blipFill>
        <p:spPr>
          <a:xfrm>
            <a:off x="4810125" y="4914900"/>
            <a:ext cx="2393950" cy="1819275"/>
          </a:xfrm>
          <a:prstGeom prst="rect">
            <a:avLst/>
          </a:prstGeom>
          <a:noFill/>
          <a:ln w="9525" cap="flat" cmpd="sng">
            <a:solidFill>
              <a:srgbClr val="333399"/>
            </a:solidFill>
            <a:prstDash val="solid"/>
            <a:miter/>
            <a:headEnd type="none" w="med" len="med"/>
            <a:tailEnd type="none" w="med" len="med"/>
          </a:ln>
        </p:spPr>
      </p:pic>
      <p:pic>
        <p:nvPicPr>
          <p:cNvPr id="33798" name="Picture 6"/>
          <p:cNvPicPr preferRelativeResize="0"/>
          <p:nvPr/>
        </p:nvPicPr>
        <p:blipFill>
          <a:blip r:embed="rId7"/>
          <a:stretch>
            <a:fillRect/>
          </a:stretch>
        </p:blipFill>
        <p:spPr>
          <a:xfrm>
            <a:off x="423863" y="2800350"/>
            <a:ext cx="2401887" cy="3905250"/>
          </a:xfrm>
          <a:prstGeom prst="rect">
            <a:avLst/>
          </a:prstGeom>
          <a:noFill/>
          <a:ln w="9525" cap="flat" cmpd="sng">
            <a:solidFill>
              <a:srgbClr val="333399"/>
            </a:solidFill>
            <a:prstDash val="solid"/>
            <a:miter/>
            <a:headEnd type="none" w="med" len="med"/>
            <a:tailEnd type="none" w="med" len="med"/>
          </a:ln>
        </p:spPr>
      </p:pic>
      <p:pic>
        <p:nvPicPr>
          <p:cNvPr id="33799" name="Picture 7"/>
          <p:cNvPicPr preferRelativeResize="0"/>
          <p:nvPr/>
        </p:nvPicPr>
        <p:blipFill>
          <a:blip r:embed="rId8"/>
          <a:stretch>
            <a:fillRect/>
          </a:stretch>
        </p:blipFill>
        <p:spPr>
          <a:xfrm>
            <a:off x="414338" y="881063"/>
            <a:ext cx="2398712" cy="1671637"/>
          </a:xfrm>
          <a:prstGeom prst="rect">
            <a:avLst/>
          </a:prstGeom>
          <a:noFill/>
          <a:ln w="9525" cap="flat" cmpd="sng">
            <a:solidFill>
              <a:srgbClr val="333399"/>
            </a:solidFill>
            <a:prstDash val="solid"/>
            <a:miter/>
            <a:headEnd type="none" w="med" len="med"/>
            <a:tailEnd type="none" w="med" len="med"/>
          </a:ln>
        </p:spPr>
      </p:pic>
      <p:pic>
        <p:nvPicPr>
          <p:cNvPr id="33800" name="Picture 8"/>
          <p:cNvPicPr preferRelativeResize="0"/>
          <p:nvPr/>
        </p:nvPicPr>
        <p:blipFill>
          <a:blip r:embed="rId9"/>
          <a:stretch>
            <a:fillRect/>
          </a:stretch>
        </p:blipFill>
        <p:spPr>
          <a:xfrm>
            <a:off x="3113088" y="4945063"/>
            <a:ext cx="1530350" cy="1770062"/>
          </a:xfrm>
          <a:prstGeom prst="rect">
            <a:avLst/>
          </a:prstGeom>
          <a:noFill/>
          <a:ln w="9525" cap="flat" cmpd="sng">
            <a:solidFill>
              <a:srgbClr val="333399"/>
            </a:solidFill>
            <a:prstDash val="solid"/>
            <a:miter/>
            <a:headEnd type="none" w="med" len="med"/>
            <a:tailEnd type="none" w="med" len="med"/>
          </a:ln>
        </p:spPr>
      </p:pic>
      <p:sp>
        <p:nvSpPr>
          <p:cNvPr id="33801" name="Rectangle 9"/>
          <p:cNvSpPr/>
          <p:nvPr/>
        </p:nvSpPr>
        <p:spPr>
          <a:xfrm>
            <a:off x="-9525" y="238125"/>
            <a:ext cx="6826250" cy="609600"/>
          </a:xfrm>
          <a:prstGeom prst="rect">
            <a:avLst/>
          </a:prstGeom>
          <a:noFill/>
          <a:ln w="9525">
            <a:noFill/>
          </a:ln>
        </p:spPr>
        <p:txBody>
          <a:bodyPr anchor="b"/>
          <a:lstStyle/>
          <a:p>
            <a:pPr lvl="0" eaLnBrk="1" hangingPunct="1">
              <a:buClr>
                <a:srgbClr val="000000"/>
              </a:buClr>
              <a:buSzPct val="100000"/>
            </a:pPr>
            <a:endParaRPr lang="zh-CN" altLang="zh-CN" sz="3600" b="0" dirty="0">
              <a:solidFill>
                <a:srgbClr val="0000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3802" name="Picture 10"/>
          <p:cNvPicPr preferRelativeResize="0"/>
          <p:nvPr/>
        </p:nvPicPr>
        <p:blipFill>
          <a:blip r:embed="rId10"/>
          <a:stretch>
            <a:fillRect/>
          </a:stretch>
        </p:blipFill>
        <p:spPr>
          <a:xfrm>
            <a:off x="3086100" y="898525"/>
            <a:ext cx="1476375" cy="1654175"/>
          </a:xfrm>
          <a:prstGeom prst="rect">
            <a:avLst/>
          </a:prstGeom>
          <a:noFill/>
          <a:ln w="9525" cap="flat" cmpd="sng">
            <a:solidFill>
              <a:srgbClr val="333399"/>
            </a:solidFill>
            <a:prstDash val="solid"/>
            <a:miter/>
            <a:headEnd type="none" w="med" len="med"/>
            <a:tailEnd type="none" w="med" len="med"/>
          </a:ln>
        </p:spPr>
      </p:pic>
      <p:sp>
        <p:nvSpPr>
          <p:cNvPr id="33803" name="Oval 11"/>
          <p:cNvSpPr/>
          <p:nvPr/>
        </p:nvSpPr>
        <p:spPr>
          <a:xfrm>
            <a:off x="5610225" y="2876550"/>
            <a:ext cx="647700" cy="685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4" name="Oval 12"/>
          <p:cNvSpPr/>
          <p:nvPr/>
        </p:nvSpPr>
        <p:spPr>
          <a:xfrm>
            <a:off x="2952750" y="2971800"/>
            <a:ext cx="647700" cy="685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5" name="Oval 13"/>
          <p:cNvSpPr/>
          <p:nvPr/>
        </p:nvSpPr>
        <p:spPr>
          <a:xfrm>
            <a:off x="3657600" y="3390900"/>
            <a:ext cx="647700" cy="685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6" name="Oval 14"/>
          <p:cNvSpPr/>
          <p:nvPr/>
        </p:nvSpPr>
        <p:spPr>
          <a:xfrm>
            <a:off x="7600950" y="3590925"/>
            <a:ext cx="1266825" cy="112395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7" name="Oval 15"/>
          <p:cNvSpPr/>
          <p:nvPr/>
        </p:nvSpPr>
        <p:spPr>
          <a:xfrm>
            <a:off x="5314950" y="4953000"/>
            <a:ext cx="1792288" cy="155257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8" name="Oval 16"/>
          <p:cNvSpPr/>
          <p:nvPr/>
        </p:nvSpPr>
        <p:spPr>
          <a:xfrm>
            <a:off x="3238500" y="5086350"/>
            <a:ext cx="981075" cy="155257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09" name="Oval 17"/>
          <p:cNvSpPr/>
          <p:nvPr/>
        </p:nvSpPr>
        <p:spPr>
          <a:xfrm>
            <a:off x="3781425" y="1060450"/>
            <a:ext cx="647700" cy="6350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0" name="Oval 18"/>
          <p:cNvSpPr/>
          <p:nvPr/>
        </p:nvSpPr>
        <p:spPr>
          <a:xfrm>
            <a:off x="4924425" y="1285875"/>
            <a:ext cx="876300" cy="685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1" name="Oval 19"/>
          <p:cNvSpPr/>
          <p:nvPr/>
        </p:nvSpPr>
        <p:spPr>
          <a:xfrm>
            <a:off x="1181100" y="952500"/>
            <a:ext cx="1009650" cy="130492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2" name="Oval 20"/>
          <p:cNvSpPr/>
          <p:nvPr/>
        </p:nvSpPr>
        <p:spPr>
          <a:xfrm>
            <a:off x="371475" y="3990975"/>
            <a:ext cx="1009650" cy="130492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3" name="Oval 21"/>
          <p:cNvSpPr/>
          <p:nvPr/>
        </p:nvSpPr>
        <p:spPr>
          <a:xfrm>
            <a:off x="1295400" y="4876800"/>
            <a:ext cx="1009650" cy="130492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33814" name="Picture 22"/>
          <p:cNvPicPr preferRelativeResize="0"/>
          <p:nvPr/>
        </p:nvPicPr>
        <p:blipFill>
          <a:blip r:embed="rId11"/>
          <a:srcRect l="16527" r="5968"/>
          <a:stretch>
            <a:fillRect/>
          </a:stretch>
        </p:blipFill>
        <p:spPr>
          <a:xfrm>
            <a:off x="6497638" y="933450"/>
            <a:ext cx="1608137" cy="1644650"/>
          </a:xfrm>
          <a:prstGeom prst="rect">
            <a:avLst/>
          </a:prstGeom>
          <a:noFill/>
          <a:ln w="9525" cap="flat" cmpd="sng">
            <a:solidFill>
              <a:srgbClr val="000000"/>
            </a:solidFill>
            <a:prstDash val="solid"/>
            <a:miter/>
            <a:headEnd type="none" w="med" len="med"/>
            <a:tailEnd type="none" w="med" len="med"/>
          </a:ln>
        </p:spPr>
      </p:pic>
      <p:pic>
        <p:nvPicPr>
          <p:cNvPr id="33815" name="Picture 23"/>
          <p:cNvPicPr preferRelativeResize="0"/>
          <p:nvPr/>
        </p:nvPicPr>
        <p:blipFill>
          <a:blip r:embed="rId12"/>
          <a:stretch>
            <a:fillRect/>
          </a:stretch>
        </p:blipFill>
        <p:spPr>
          <a:xfrm>
            <a:off x="8210550" y="942975"/>
            <a:ext cx="1247775" cy="1609725"/>
          </a:xfrm>
          <a:prstGeom prst="rect">
            <a:avLst/>
          </a:prstGeom>
          <a:noFill/>
          <a:ln w="9525">
            <a:noFill/>
          </a:ln>
        </p:spPr>
      </p:pic>
      <p:sp>
        <p:nvSpPr>
          <p:cNvPr id="33816" name="Oval 24"/>
          <p:cNvSpPr/>
          <p:nvPr/>
        </p:nvSpPr>
        <p:spPr>
          <a:xfrm>
            <a:off x="6896100" y="1219200"/>
            <a:ext cx="676275" cy="77152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7" name="Oval 25"/>
          <p:cNvSpPr/>
          <p:nvPr/>
        </p:nvSpPr>
        <p:spPr>
          <a:xfrm>
            <a:off x="8420100" y="1152525"/>
            <a:ext cx="952500" cy="122872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18" name="Rectangle 26"/>
          <p:cNvSpPr/>
          <p:nvPr/>
        </p:nvSpPr>
        <p:spPr>
          <a:xfrm>
            <a:off x="0" y="-104775"/>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8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zh-CN" altLang="en-US" sz="2800" b="0" dirty="0">
                <a:solidFill>
                  <a:srgbClr val="0000FF"/>
                </a:solidFill>
                <a:latin typeface="Arial" panose="020B0604020202020204" pitchFamily="34" charset="0"/>
                <a:ea typeface="微软雅黑" panose="020B0503020204020204" pitchFamily="34" charset="-122"/>
                <a:sym typeface="Arial" panose="020B0604020202020204" pitchFamily="34" charset="0"/>
              </a:rPr>
              <a:t>没有穿戴安全带案例</a:t>
            </a:r>
          </a:p>
        </p:txBody>
      </p:sp>
      <p:pic>
        <p:nvPicPr>
          <p:cNvPr id="33819" name="Picture 27"/>
          <p:cNvPicPr preferRelativeResize="0"/>
          <p:nvPr/>
        </p:nvPicPr>
        <p:blipFill>
          <a:blip r:embed="rId13"/>
          <a:srcRect l="4660" r="15053"/>
          <a:stretch>
            <a:fillRect/>
          </a:stretch>
        </p:blipFill>
        <p:spPr>
          <a:xfrm>
            <a:off x="7372350" y="4895850"/>
            <a:ext cx="2133600" cy="1809750"/>
          </a:xfrm>
          <a:prstGeom prst="rect">
            <a:avLst/>
          </a:prstGeom>
          <a:noFill/>
          <a:ln w="9525" cap="flat" cmpd="sng">
            <a:solidFill>
              <a:srgbClr val="000000"/>
            </a:solidFill>
            <a:prstDash val="solid"/>
            <a:miter/>
            <a:headEnd type="none" w="med" len="med"/>
            <a:tailEnd type="none" w="med" len="med"/>
          </a:ln>
        </p:spPr>
      </p:pic>
      <p:sp>
        <p:nvSpPr>
          <p:cNvPr id="33820" name="Text Box 28"/>
          <p:cNvSpPr/>
          <p:nvPr/>
        </p:nvSpPr>
        <p:spPr>
          <a:xfrm>
            <a:off x="7323138" y="4895850"/>
            <a:ext cx="1919287" cy="396875"/>
          </a:xfrm>
          <a:prstGeom prst="rect">
            <a:avLst/>
          </a:prstGeom>
          <a:noFill/>
          <a:ln w="9525">
            <a:noFill/>
          </a:ln>
        </p:spPr>
        <p:txBody>
          <a:bodyPr anchor="t">
            <a:spAutoFit/>
          </a:bodyPr>
          <a:lstStyle/>
          <a:p>
            <a:pPr lvl="0" eaLnBrk="1" hangingPunct="1">
              <a:spcBef>
                <a:spcPct val="50000"/>
              </a:spcBef>
              <a:buClr>
                <a:srgbClr val="000000"/>
              </a:buClr>
              <a:buSzPct val="100000"/>
            </a:pPr>
            <a:endParaRPr lang="zh-CN"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821" name="Oval 29"/>
          <p:cNvSpPr/>
          <p:nvPr/>
        </p:nvSpPr>
        <p:spPr>
          <a:xfrm>
            <a:off x="7896225" y="4953000"/>
            <a:ext cx="1266825" cy="112395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22" name="Rectangle 30"/>
          <p:cNvSpPr/>
          <p:nvPr/>
        </p:nvSpPr>
        <p:spPr>
          <a:xfrm>
            <a:off x="393700" y="2552700"/>
            <a:ext cx="9105900" cy="228600"/>
          </a:xfrm>
          <a:prstGeom prst="rect">
            <a:avLst/>
          </a:prstGeom>
          <a:solidFill>
            <a:srgbClr val="FFFF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823" name="Rectangle 31"/>
          <p:cNvSpPr/>
          <p:nvPr/>
        </p:nvSpPr>
        <p:spPr>
          <a:xfrm rot="5400000">
            <a:off x="50800" y="3676650"/>
            <a:ext cx="5829300" cy="228600"/>
          </a:xfrm>
          <a:prstGeom prst="rect">
            <a:avLst/>
          </a:prstGeom>
          <a:solidFill>
            <a:srgbClr val="FFFF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33824" name="Group 480"/>
          <p:cNvGrpSpPr/>
          <p:nvPr/>
        </p:nvGrpSpPr>
        <p:grpSpPr>
          <a:xfrm>
            <a:off x="8143875" y="368300"/>
            <a:ext cx="590550" cy="536575"/>
            <a:chOff x="5088" y="3648"/>
            <a:chExt cx="432" cy="432"/>
          </a:xfrm>
        </p:grpSpPr>
        <p:sp>
          <p:nvSpPr>
            <p:cNvPr id="33825" name="Line 33"/>
            <p:cNvSpPr/>
            <p:nvPr/>
          </p:nvSpPr>
          <p:spPr>
            <a:xfrm flipH="1">
              <a:off x="5088" y="3648"/>
              <a:ext cx="432" cy="384"/>
            </a:xfrm>
            <a:prstGeom prst="line">
              <a:avLst/>
            </a:prstGeom>
            <a:ln w="38100"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826" name="Line 34"/>
            <p:cNvSpPr/>
            <p:nvPr/>
          </p:nvSpPr>
          <p:spPr>
            <a:xfrm>
              <a:off x="5136" y="3648"/>
              <a:ext cx="384" cy="432"/>
            </a:xfrm>
            <a:prstGeom prst="line">
              <a:avLst/>
            </a:prstGeom>
            <a:ln w="38100"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spd="slow" advClick="0" advTm="0">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23</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4818" name="Rectangle 2"/>
          <p:cNvSpPr/>
          <p:nvPr/>
        </p:nvSpPr>
        <p:spPr>
          <a:xfrm>
            <a:off x="57150" y="228600"/>
            <a:ext cx="6781800" cy="409575"/>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5</a:t>
            </a:r>
            <a:r>
              <a:rPr lang="zh-CN" altLang="en-US" sz="2400" dirty="0">
                <a:latin typeface="Arial" panose="020B0604020202020204" pitchFamily="34" charset="0"/>
                <a:ea typeface="微软雅黑" panose="020B0503020204020204" pitchFamily="34" charset="-122"/>
                <a:sym typeface="Arial" panose="020B0604020202020204" pitchFamily="34" charset="0"/>
              </a:rPr>
              <a:t>） 与安全带配套使用的防坠装置</a:t>
            </a:r>
          </a:p>
        </p:txBody>
      </p:sp>
      <p:sp>
        <p:nvSpPr>
          <p:cNvPr id="34819" name="Rectangle 5"/>
          <p:cNvSpPr/>
          <p:nvPr/>
        </p:nvSpPr>
        <p:spPr>
          <a:xfrm>
            <a:off x="5578475" y="2519363"/>
            <a:ext cx="2654300" cy="195262"/>
          </a:xfrm>
          <a:prstGeom prst="rect">
            <a:avLst/>
          </a:prstGeom>
          <a:noFill/>
          <a:ln w="9525">
            <a:noFill/>
          </a:ln>
        </p:spPr>
        <p:txBody>
          <a:bodyPr lIns="0" tIns="0" rIns="0" bIns="0" anchor="b">
            <a:spAutoFit/>
          </a:bodyPr>
          <a:lstStyle/>
          <a:p>
            <a:pPr lvl="0" eaLnBrk="0" hangingPunct="0">
              <a:lnSpc>
                <a:spcPct val="80000"/>
              </a:lnSpc>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能量吸收器</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p:txBody>
      </p:sp>
      <p:sp>
        <p:nvSpPr>
          <p:cNvPr id="34820" name="Rectangle 7"/>
          <p:cNvSpPr/>
          <p:nvPr/>
        </p:nvSpPr>
        <p:spPr>
          <a:xfrm>
            <a:off x="361950" y="2443163"/>
            <a:ext cx="2971800" cy="195262"/>
          </a:xfrm>
          <a:prstGeom prst="rect">
            <a:avLst/>
          </a:prstGeom>
          <a:noFill/>
          <a:ln w="9525">
            <a:noFill/>
          </a:ln>
        </p:spPr>
        <p:txBody>
          <a:bodyPr lIns="0" tIns="0" rIns="0" bIns="0" anchor="b">
            <a:spAutoFit/>
          </a:bodyPr>
          <a:lstStyle/>
          <a:p>
            <a:pPr lvl="0" eaLnBrk="0" hangingPunct="0">
              <a:lnSpc>
                <a:spcPct val="80000"/>
              </a:lnSpc>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导向式防坠器</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p:txBody>
      </p:sp>
      <p:pic>
        <p:nvPicPr>
          <p:cNvPr id="34821" name="Picture 8"/>
          <p:cNvPicPr preferRelativeResize="0"/>
          <p:nvPr/>
        </p:nvPicPr>
        <p:blipFill>
          <a:blip r:embed="rId3">
            <a:clrChange>
              <a:clrFrom>
                <a:srgbClr val="FEFEFE"/>
              </a:clrFrom>
              <a:clrTo>
                <a:srgbClr val="FEFEFE">
                  <a:alpha val="0"/>
                </a:srgbClr>
              </a:clrTo>
            </a:clrChange>
          </a:blip>
          <a:stretch>
            <a:fillRect/>
          </a:stretch>
        </p:blipFill>
        <p:spPr>
          <a:xfrm>
            <a:off x="2390775" y="2552700"/>
            <a:ext cx="3159125" cy="3821113"/>
          </a:xfrm>
          <a:prstGeom prst="rect">
            <a:avLst/>
          </a:prstGeom>
          <a:noFill/>
          <a:ln w="9525">
            <a:noFill/>
          </a:ln>
        </p:spPr>
      </p:pic>
      <p:pic>
        <p:nvPicPr>
          <p:cNvPr id="34822" name="Picture 9"/>
          <p:cNvPicPr preferRelativeResize="0"/>
          <p:nvPr/>
        </p:nvPicPr>
        <p:blipFill>
          <a:blip r:embed="rId4"/>
          <a:stretch>
            <a:fillRect/>
          </a:stretch>
        </p:blipFill>
        <p:spPr>
          <a:xfrm>
            <a:off x="390525" y="4140200"/>
            <a:ext cx="1828800" cy="1630363"/>
          </a:xfrm>
          <a:prstGeom prst="rect">
            <a:avLst/>
          </a:prstGeom>
          <a:noFill/>
          <a:ln w="9525">
            <a:noFill/>
          </a:ln>
        </p:spPr>
      </p:pic>
      <p:sp>
        <p:nvSpPr>
          <p:cNvPr id="34823" name="Line 12"/>
          <p:cNvSpPr/>
          <p:nvPr/>
        </p:nvSpPr>
        <p:spPr>
          <a:xfrm>
            <a:off x="5410200" y="2705100"/>
            <a:ext cx="0" cy="4152900"/>
          </a:xfrm>
          <a:prstGeom prst="line">
            <a:avLst/>
          </a:prstGeom>
          <a:ln w="9525" cap="flat" cmpd="sng">
            <a:solidFill>
              <a:srgbClr val="000000"/>
            </a:solidFill>
            <a:prstDash val="dash"/>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824" name="Text Box 13"/>
          <p:cNvSpPr/>
          <p:nvPr/>
        </p:nvSpPr>
        <p:spPr>
          <a:xfrm>
            <a:off x="317500" y="687388"/>
            <a:ext cx="236855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①  </a:t>
            </a:r>
            <a:r>
              <a:rPr lang="zh-CN" altLang="en-US" sz="2000" dirty="0">
                <a:latin typeface="Arial" panose="020B0604020202020204" pitchFamily="34" charset="0"/>
                <a:ea typeface="微软雅黑" panose="020B0503020204020204" pitchFamily="34" charset="-122"/>
                <a:sym typeface="Arial" panose="020B0604020202020204" pitchFamily="34" charset="0"/>
              </a:rPr>
              <a:t>防坠装置的作用</a:t>
            </a:r>
          </a:p>
        </p:txBody>
      </p:sp>
      <p:sp>
        <p:nvSpPr>
          <p:cNvPr id="34825" name="Text Box 14"/>
          <p:cNvSpPr/>
          <p:nvPr/>
        </p:nvSpPr>
        <p:spPr>
          <a:xfrm>
            <a:off x="346075" y="1944688"/>
            <a:ext cx="236855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②  </a:t>
            </a:r>
            <a:r>
              <a:rPr lang="zh-CN" altLang="en-US" sz="2000" dirty="0">
                <a:latin typeface="Arial" panose="020B0604020202020204" pitchFamily="34" charset="0"/>
                <a:ea typeface="微软雅黑" panose="020B0503020204020204" pitchFamily="34" charset="-122"/>
                <a:sym typeface="Arial" panose="020B0604020202020204" pitchFamily="34" charset="0"/>
              </a:rPr>
              <a:t>防坠装置的类型</a:t>
            </a:r>
          </a:p>
        </p:txBody>
      </p:sp>
      <p:sp>
        <p:nvSpPr>
          <p:cNvPr id="34826" name="Rectangle 15"/>
          <p:cNvSpPr/>
          <p:nvPr/>
        </p:nvSpPr>
        <p:spPr>
          <a:xfrm>
            <a:off x="755650" y="1149350"/>
            <a:ext cx="8585200" cy="581025"/>
          </a:xfrm>
          <a:prstGeom prst="rect">
            <a:avLst/>
          </a:prstGeom>
          <a:noFill/>
          <a:ln w="9525">
            <a:noFill/>
          </a:ln>
        </p:spPr>
        <p:txBody>
          <a:bodyPr anchor="ctr">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       </a:t>
            </a:r>
            <a:r>
              <a:rPr lang="zh-CN" altLang="en-US" sz="1600" b="0" dirty="0">
                <a:latin typeface="Arial" panose="020B0604020202020204" pitchFamily="34" charset="0"/>
                <a:ea typeface="微软雅黑" panose="020B0503020204020204" pitchFamily="34" charset="-122"/>
                <a:sym typeface="Arial" panose="020B0604020202020204" pitchFamily="34" charset="0"/>
              </a:rPr>
              <a:t>防坠落个人保护装置可以预防一个人坠落身亡或减少冲击伤害，在半空中把人稳住。这种方法可以</a:t>
            </a:r>
            <a:r>
              <a:rPr lang="zh-CN" altLang="en-US" sz="1600" b="0" u="sng" dirty="0">
                <a:latin typeface="Arial" panose="020B0604020202020204" pitchFamily="34" charset="0"/>
                <a:ea typeface="微软雅黑" panose="020B0503020204020204" pitchFamily="34" charset="-122"/>
                <a:sym typeface="Arial" panose="020B0604020202020204" pitchFamily="34" charset="0"/>
              </a:rPr>
              <a:t>减小人从高空坠落下来的巨大的冲击力</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p>
        </p:txBody>
      </p:sp>
      <p:sp>
        <p:nvSpPr>
          <p:cNvPr id="34827" name="Rectangle 16"/>
          <p:cNvSpPr/>
          <p:nvPr/>
        </p:nvSpPr>
        <p:spPr>
          <a:xfrm>
            <a:off x="419100" y="2722563"/>
            <a:ext cx="3125788" cy="1301750"/>
          </a:xfrm>
          <a:prstGeom prst="rect">
            <a:avLst/>
          </a:prstGeom>
          <a:noFill/>
          <a:ln w="9525">
            <a:noFill/>
          </a:ln>
        </p:spPr>
        <p:txBody>
          <a:bodyPr anchor="ctr">
            <a:spAutoFit/>
          </a:bodyPr>
          <a:lstStyle/>
          <a:p>
            <a:pPr lvl="0" eaLnBrk="1" hangingPunct="1">
              <a:lnSpc>
                <a:spcPct val="110000"/>
              </a:lnSpc>
              <a:buClr>
                <a:srgbClr val="000000"/>
              </a:buClr>
              <a:buSzPct val="100000"/>
            </a:pPr>
            <a:r>
              <a:rPr lang="en-US" altLang="zh-CN" b="0" dirty="0">
                <a:latin typeface="Arial" panose="020B0604020202020204" pitchFamily="34" charset="0"/>
                <a:ea typeface="微软雅黑" panose="020B0503020204020204" pitchFamily="34" charset="-122"/>
                <a:sym typeface="Arial" panose="020B0604020202020204" pitchFamily="34" charset="0"/>
              </a:rPr>
              <a:t>        </a:t>
            </a:r>
            <a:r>
              <a:rPr lang="zh-CN" altLang="en-US" b="0" dirty="0">
                <a:latin typeface="Arial" panose="020B0604020202020204" pitchFamily="34" charset="0"/>
                <a:ea typeface="微软雅黑" panose="020B0503020204020204" pitchFamily="34" charset="-122"/>
                <a:sym typeface="Arial" panose="020B0604020202020204" pitchFamily="34" charset="0"/>
              </a:rPr>
              <a:t>当使用者上升或者下降的时候，设备可以不通过手工调整而自动随之升降。当发生坠落时，设备可以自动固定住。具有柔性的绳子，例如一根钢丝绳，固定在一个高点上。吊带（最大长度不超过</a:t>
            </a:r>
            <a:r>
              <a:rPr lang="en-US" altLang="zh-CN" b="0" dirty="0">
                <a:latin typeface="Arial" panose="020B0604020202020204" pitchFamily="34" charset="0"/>
                <a:ea typeface="微软雅黑" panose="020B0503020204020204" pitchFamily="34" charset="-122"/>
                <a:sym typeface="Arial" panose="020B0604020202020204" pitchFamily="34" charset="0"/>
              </a:rPr>
              <a:t>1</a:t>
            </a:r>
            <a:r>
              <a:rPr lang="zh-CN" altLang="en-US" b="0" dirty="0">
                <a:latin typeface="Arial" panose="020B0604020202020204" pitchFamily="34" charset="0"/>
                <a:ea typeface="微软雅黑" panose="020B0503020204020204" pitchFamily="34" charset="-122"/>
                <a:sym typeface="Arial" panose="020B0604020202020204" pitchFamily="34" charset="0"/>
              </a:rPr>
              <a:t>米）将锁扣固定在防坠器上。</a:t>
            </a:r>
          </a:p>
        </p:txBody>
      </p:sp>
      <p:sp>
        <p:nvSpPr>
          <p:cNvPr id="34828" name="Rectangle 20"/>
          <p:cNvSpPr/>
          <p:nvPr/>
        </p:nvSpPr>
        <p:spPr>
          <a:xfrm>
            <a:off x="5648325" y="2827338"/>
            <a:ext cx="4257675" cy="898525"/>
          </a:xfrm>
          <a:prstGeom prst="rect">
            <a:avLst/>
          </a:prstGeom>
          <a:noFill/>
          <a:ln w="9525">
            <a:noFill/>
          </a:ln>
        </p:spPr>
        <p:txBody>
          <a:bodyPr anchor="ctr">
            <a:spAutoFit/>
          </a:bodyPr>
          <a:lstStyle/>
          <a:p>
            <a:pPr lvl="0" eaLnBrk="1" hangingPunct="1">
              <a:lnSpc>
                <a:spcPct val="110000"/>
              </a:lnSpc>
              <a:buClr>
                <a:srgbClr val="000000"/>
              </a:buClr>
              <a:buSzPct val="100000"/>
            </a:pPr>
            <a:r>
              <a:rPr lang="en-US" altLang="zh-CN" b="0" dirty="0">
                <a:latin typeface="Arial" panose="020B0604020202020204" pitchFamily="34" charset="0"/>
                <a:ea typeface="微软雅黑" panose="020B0503020204020204" pitchFamily="34" charset="-122"/>
                <a:sym typeface="Arial" panose="020B0604020202020204" pitchFamily="34" charset="0"/>
              </a:rPr>
              <a:t>       </a:t>
            </a:r>
            <a:r>
              <a:rPr lang="zh-CN" altLang="en-US" b="0" dirty="0">
                <a:latin typeface="Arial" panose="020B0604020202020204" pitchFamily="34" charset="0"/>
                <a:ea typeface="微软雅黑" panose="020B0503020204020204" pitchFamily="34" charset="-122"/>
                <a:sym typeface="Arial" panose="020B0604020202020204" pitchFamily="34" charset="0"/>
              </a:rPr>
              <a:t>能量吸收器是个人防坠落保护设备的组成部分，它负责降低坠落时对人体的冲击力。人体能承受的最大冲击力是</a:t>
            </a:r>
            <a:r>
              <a:rPr lang="en-US" altLang="zh-CN" b="0" dirty="0">
                <a:latin typeface="Arial" panose="020B0604020202020204" pitchFamily="34" charset="0"/>
                <a:ea typeface="微软雅黑" panose="020B0503020204020204" pitchFamily="34" charset="-122"/>
                <a:sym typeface="Arial" panose="020B0604020202020204" pitchFamily="34" charset="0"/>
              </a:rPr>
              <a:t>6 kN</a:t>
            </a:r>
            <a:r>
              <a:rPr lang="zh-CN" altLang="en-US" b="0" dirty="0">
                <a:latin typeface="Arial" panose="020B0604020202020204" pitchFamily="34" charset="0"/>
                <a:ea typeface="微软雅黑" panose="020B0503020204020204" pitchFamily="34" charset="-122"/>
                <a:sym typeface="Arial" panose="020B0604020202020204" pitchFamily="34" charset="0"/>
              </a:rPr>
              <a:t>。能量吸收器的种类有很多，如带状能量吸收器，摩擦型能量吸收器。通常人们将能量吸收器集成在吊带上。</a:t>
            </a:r>
            <a:r>
              <a:rPr lang="zh-CN" altLang="en-US" dirty="0">
                <a:latin typeface="Arial" panose="020B0604020202020204" pitchFamily="34" charset="0"/>
                <a:ea typeface="微软雅黑" panose="020B0503020204020204" pitchFamily="34" charset="-122"/>
                <a:sym typeface="Arial" panose="020B0604020202020204" pitchFamily="34" charset="0"/>
              </a:rPr>
              <a:t> </a:t>
            </a:r>
          </a:p>
        </p:txBody>
      </p:sp>
      <p:pic>
        <p:nvPicPr>
          <p:cNvPr id="34829" name="Picture 21"/>
          <p:cNvPicPr preferRelativeResize="0"/>
          <p:nvPr/>
        </p:nvPicPr>
        <p:blipFill>
          <a:blip r:embed="rId5"/>
          <a:stretch>
            <a:fillRect/>
          </a:stretch>
        </p:blipFill>
        <p:spPr>
          <a:xfrm>
            <a:off x="5676900" y="4605338"/>
            <a:ext cx="1852613" cy="1062037"/>
          </a:xfrm>
          <a:prstGeom prst="rect">
            <a:avLst/>
          </a:prstGeom>
          <a:noFill/>
          <a:ln w="9525" cap="flat" cmpd="sng">
            <a:solidFill>
              <a:srgbClr val="000000"/>
            </a:solidFill>
            <a:prstDash val="solid"/>
            <a:miter/>
            <a:headEnd type="none" w="med" len="med"/>
            <a:tailEnd type="none" w="med" len="med"/>
          </a:ln>
        </p:spPr>
      </p:pic>
      <p:pic>
        <p:nvPicPr>
          <p:cNvPr id="34830" name="Picture 22"/>
          <p:cNvPicPr preferRelativeResize="0"/>
          <p:nvPr/>
        </p:nvPicPr>
        <p:blipFill>
          <a:blip r:embed="rId6"/>
          <a:stretch>
            <a:fillRect/>
          </a:stretch>
        </p:blipFill>
        <p:spPr>
          <a:xfrm>
            <a:off x="7927975" y="3971925"/>
            <a:ext cx="1543050" cy="2676525"/>
          </a:xfrm>
          <a:prstGeom prst="rect">
            <a:avLst/>
          </a:prstGeom>
          <a:noFill/>
          <a:ln w="9525">
            <a:noFill/>
          </a:ln>
        </p:spPr>
      </p:pic>
      <p:pic>
        <p:nvPicPr>
          <p:cNvPr id="34831" name="Picture 23"/>
          <p:cNvPicPr preferRelativeResize="0"/>
          <p:nvPr/>
        </p:nvPicPr>
        <p:blipFill>
          <a:blip r:embed="rId7"/>
          <a:stretch>
            <a:fillRect/>
          </a:stretch>
        </p:blipFill>
        <p:spPr>
          <a:xfrm>
            <a:off x="1343025" y="5495925"/>
            <a:ext cx="1828800" cy="1343025"/>
          </a:xfrm>
          <a:prstGeom prst="rect">
            <a:avLst/>
          </a:prstGeom>
          <a:solidFill>
            <a:srgbClr val="FFFFFF"/>
          </a:solidFill>
          <a:ln w="9525">
            <a:noFill/>
          </a:ln>
        </p:spPr>
      </p:pic>
      <p:pic>
        <p:nvPicPr>
          <p:cNvPr id="34832" name="Picture 24"/>
          <p:cNvPicPr preferRelativeResize="0"/>
          <p:nvPr/>
        </p:nvPicPr>
        <p:blipFill>
          <a:blip r:embed="rId8"/>
          <a:stretch>
            <a:fillRect/>
          </a:stretch>
        </p:blipFill>
        <p:spPr>
          <a:xfrm>
            <a:off x="468313" y="5843588"/>
            <a:ext cx="1066800" cy="995362"/>
          </a:xfrm>
          <a:prstGeom prst="rect">
            <a:avLst/>
          </a:prstGeom>
          <a:noFill/>
          <a:ln w="9525" cap="flat" cmpd="sng">
            <a:solidFill>
              <a:srgbClr val="FFFFFF"/>
            </a:solidFill>
            <a:prstDash val="solid"/>
            <a:miter/>
            <a:headEnd type="none" w="med" len="med"/>
            <a:tailEnd type="none" w="med" len="med"/>
          </a:ln>
        </p:spPr>
      </p:pic>
      <p:sp>
        <p:nvSpPr>
          <p:cNvPr id="34833" name="Line 25"/>
          <p:cNvSpPr/>
          <p:nvPr/>
        </p:nvSpPr>
        <p:spPr>
          <a:xfrm>
            <a:off x="1457325" y="6400800"/>
            <a:ext cx="676275" cy="9525"/>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834" name="Text Box 26"/>
          <p:cNvSpPr/>
          <p:nvPr/>
        </p:nvSpPr>
        <p:spPr>
          <a:xfrm>
            <a:off x="393700" y="6589713"/>
            <a:ext cx="6413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防坠器</a:t>
            </a:r>
          </a:p>
        </p:txBody>
      </p:sp>
    </p:spTree>
  </p:cSld>
  <p:clrMapOvr>
    <a:masterClrMapping/>
  </p:clrMapOvr>
  <p:transition spd="slow" advClick="0" advTm="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5842" name="Rectangle 3"/>
          <p:cNvSpPr/>
          <p:nvPr/>
        </p:nvSpPr>
        <p:spPr>
          <a:xfrm>
            <a:off x="539750" y="1625409"/>
            <a:ext cx="2923877" cy="295466"/>
          </a:xfrm>
          <a:prstGeom prst="rect">
            <a:avLst/>
          </a:prstGeom>
          <a:noFill/>
          <a:ln w="9525">
            <a:noFill/>
          </a:ln>
        </p:spPr>
        <p:txBody>
          <a:bodyPr wrap="none" lIns="0" tIns="0" rIns="0" bIns="0" anchor="b">
            <a:spAutoFit/>
          </a:bodyPr>
          <a:lstStyle/>
          <a:p>
            <a:pPr lvl="0" eaLnBrk="0" hangingPunct="0">
              <a:lnSpc>
                <a:spcPct val="80000"/>
              </a:lnSpc>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⑴ </a:t>
            </a:r>
            <a:r>
              <a:rPr lang="zh-CN" altLang="en-US" sz="2400" b="0" dirty="0">
                <a:latin typeface="Arial" panose="020B0604020202020204" pitchFamily="34" charset="0"/>
                <a:ea typeface="微软雅黑" panose="020B0503020204020204" pitchFamily="34" charset="-122"/>
                <a:sym typeface="Arial" panose="020B0604020202020204" pitchFamily="34" charset="0"/>
              </a:rPr>
              <a:t>安全带系挂固定物</a:t>
            </a:r>
          </a:p>
        </p:txBody>
      </p:sp>
      <p:sp>
        <p:nvSpPr>
          <p:cNvPr id="35843" name="Rectangle 5"/>
          <p:cNvSpPr/>
          <p:nvPr/>
        </p:nvSpPr>
        <p:spPr>
          <a:xfrm>
            <a:off x="323850" y="260350"/>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6</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）安全带系挂固定物或安全绳</a:t>
            </a:r>
          </a:p>
        </p:txBody>
      </p:sp>
      <p:sp>
        <p:nvSpPr>
          <p:cNvPr id="35844" name="Rectangle 6"/>
          <p:cNvSpPr/>
          <p:nvPr/>
        </p:nvSpPr>
        <p:spPr>
          <a:xfrm>
            <a:off x="657225" y="2214563"/>
            <a:ext cx="8753475" cy="873957"/>
          </a:xfrm>
          <a:prstGeom prst="rect">
            <a:avLst/>
          </a:prstGeom>
          <a:noFill/>
          <a:ln w="9525">
            <a:noFill/>
          </a:ln>
        </p:spPr>
        <p:txBody>
          <a:bodyPr anchor="t">
            <a:spAutoFit/>
          </a:bodyPr>
          <a:lstStyle/>
          <a:p>
            <a:pPr lvl="0" eaLnBrk="1" hangingPunct="1">
              <a:lnSpc>
                <a:spcPct val="150000"/>
              </a:lnSpc>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       </a:t>
            </a:r>
            <a:r>
              <a:rPr lang="zh-CN" altLang="en-US" sz="1800" b="0" dirty="0">
                <a:latin typeface="Arial" panose="020B0604020202020204" pitchFamily="34" charset="0"/>
                <a:ea typeface="微软雅黑" panose="020B0503020204020204" pitchFamily="34" charset="-122"/>
                <a:sym typeface="Arial" panose="020B0604020202020204" pitchFamily="34" charset="0"/>
              </a:rPr>
              <a:t>固定物是用来系安全吊带的物件，可以是一个能承受重量的带子或吊带，围绕在建筑物局部的稳固结构，也可以制作成一个装置，永久或暂时装在建筑物上。</a:t>
            </a:r>
          </a:p>
        </p:txBody>
      </p:sp>
    </p:spTree>
  </p:cSld>
  <p:clrMapOvr>
    <a:masterClrMapping/>
  </p:clrMapOvr>
  <p:transition spd="slow" advClick="0" advTm="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6866" name="Picture 4"/>
          <p:cNvPicPr preferRelativeResize="0"/>
          <p:nvPr/>
        </p:nvPicPr>
        <p:blipFill>
          <a:blip r:embed="rId3">
            <a:clrChange>
              <a:clrFrom>
                <a:srgbClr val="FEFEFE"/>
              </a:clrFrom>
              <a:clrTo>
                <a:srgbClr val="FEFEFE">
                  <a:alpha val="0"/>
                </a:srgbClr>
              </a:clrTo>
            </a:clrChange>
          </a:blip>
          <a:stretch>
            <a:fillRect/>
          </a:stretch>
        </p:blipFill>
        <p:spPr>
          <a:xfrm>
            <a:off x="631825" y="1017588"/>
            <a:ext cx="1820863" cy="2195512"/>
          </a:xfrm>
          <a:prstGeom prst="rect">
            <a:avLst/>
          </a:prstGeom>
          <a:noFill/>
          <a:ln w="9525">
            <a:noFill/>
          </a:ln>
        </p:spPr>
      </p:pic>
      <p:pic>
        <p:nvPicPr>
          <p:cNvPr id="36867" name="Picture 5"/>
          <p:cNvPicPr preferRelativeResize="0"/>
          <p:nvPr/>
        </p:nvPicPr>
        <p:blipFill>
          <a:blip r:embed="rId4">
            <a:clrChange>
              <a:clrFrom>
                <a:srgbClr val="FEFEFE"/>
              </a:clrFrom>
              <a:clrTo>
                <a:srgbClr val="FEFEFE">
                  <a:alpha val="0"/>
                </a:srgbClr>
              </a:clrTo>
            </a:clrChange>
          </a:blip>
          <a:stretch>
            <a:fillRect/>
          </a:stretch>
        </p:blipFill>
        <p:spPr>
          <a:xfrm>
            <a:off x="2439988" y="1035050"/>
            <a:ext cx="1676400" cy="2236788"/>
          </a:xfrm>
          <a:prstGeom prst="rect">
            <a:avLst/>
          </a:prstGeom>
          <a:noFill/>
          <a:ln w="9525">
            <a:noFill/>
          </a:ln>
        </p:spPr>
      </p:pic>
      <p:pic>
        <p:nvPicPr>
          <p:cNvPr id="36868" name="Picture 6"/>
          <p:cNvPicPr preferRelativeResize="0"/>
          <p:nvPr/>
        </p:nvPicPr>
        <p:blipFill>
          <a:blip r:embed="rId5">
            <a:clrChange>
              <a:clrFrom>
                <a:srgbClr val="FEFEFE"/>
              </a:clrFrom>
              <a:clrTo>
                <a:srgbClr val="FEFEFE">
                  <a:alpha val="0"/>
                </a:srgbClr>
              </a:clrTo>
            </a:clrChange>
          </a:blip>
          <a:stretch>
            <a:fillRect/>
          </a:stretch>
        </p:blipFill>
        <p:spPr>
          <a:xfrm>
            <a:off x="3949700" y="982663"/>
            <a:ext cx="1749425" cy="2279650"/>
          </a:xfrm>
          <a:prstGeom prst="rect">
            <a:avLst/>
          </a:prstGeom>
          <a:noFill/>
          <a:ln w="9525">
            <a:noFill/>
          </a:ln>
        </p:spPr>
      </p:pic>
      <p:pic>
        <p:nvPicPr>
          <p:cNvPr id="36869" name="Picture 8"/>
          <p:cNvPicPr preferRelativeResize="0"/>
          <p:nvPr/>
        </p:nvPicPr>
        <p:blipFill>
          <a:blip r:embed="rId6">
            <a:clrChange>
              <a:clrFrom>
                <a:srgbClr val="FEFEFE"/>
              </a:clrFrom>
              <a:clrTo>
                <a:srgbClr val="FEFEFE">
                  <a:alpha val="0"/>
                </a:srgbClr>
              </a:clrTo>
            </a:clrChange>
          </a:blip>
          <a:stretch>
            <a:fillRect/>
          </a:stretch>
        </p:blipFill>
        <p:spPr>
          <a:xfrm>
            <a:off x="-9525" y="4343400"/>
            <a:ext cx="2387600" cy="2482850"/>
          </a:xfrm>
          <a:prstGeom prst="rect">
            <a:avLst/>
          </a:prstGeom>
          <a:noFill/>
          <a:ln w="9525">
            <a:noFill/>
          </a:ln>
        </p:spPr>
      </p:pic>
      <p:pic>
        <p:nvPicPr>
          <p:cNvPr id="36870" name="Picture 9"/>
          <p:cNvPicPr preferRelativeResize="0"/>
          <p:nvPr/>
        </p:nvPicPr>
        <p:blipFill>
          <a:blip r:embed="rId7">
            <a:clrChange>
              <a:clrFrom>
                <a:srgbClr val="FEFEFE"/>
              </a:clrFrom>
              <a:clrTo>
                <a:srgbClr val="FEFEFE">
                  <a:alpha val="0"/>
                </a:srgbClr>
              </a:clrTo>
            </a:clrChange>
          </a:blip>
          <a:stretch>
            <a:fillRect/>
          </a:stretch>
        </p:blipFill>
        <p:spPr>
          <a:xfrm>
            <a:off x="1598613" y="4221163"/>
            <a:ext cx="2384425" cy="2481262"/>
          </a:xfrm>
          <a:prstGeom prst="rect">
            <a:avLst/>
          </a:prstGeom>
          <a:noFill/>
          <a:ln w="9525">
            <a:noFill/>
          </a:ln>
        </p:spPr>
      </p:pic>
      <p:pic>
        <p:nvPicPr>
          <p:cNvPr id="36871" name="Picture 10"/>
          <p:cNvPicPr preferRelativeResize="0"/>
          <p:nvPr/>
        </p:nvPicPr>
        <p:blipFill>
          <a:blip r:embed="rId8">
            <a:clrChange>
              <a:clrFrom>
                <a:srgbClr val="FEFEFE"/>
              </a:clrFrom>
              <a:clrTo>
                <a:srgbClr val="FEFEFE">
                  <a:alpha val="0"/>
                </a:srgbClr>
              </a:clrTo>
            </a:clrChange>
          </a:blip>
          <a:stretch>
            <a:fillRect/>
          </a:stretch>
        </p:blipFill>
        <p:spPr>
          <a:xfrm>
            <a:off x="3255963" y="4202113"/>
            <a:ext cx="2424112" cy="2314575"/>
          </a:xfrm>
          <a:prstGeom prst="rect">
            <a:avLst/>
          </a:prstGeom>
          <a:noFill/>
          <a:ln w="9525">
            <a:noFill/>
          </a:ln>
        </p:spPr>
      </p:pic>
      <p:sp>
        <p:nvSpPr>
          <p:cNvPr id="36872" name="Line 11"/>
          <p:cNvSpPr/>
          <p:nvPr/>
        </p:nvSpPr>
        <p:spPr>
          <a:xfrm>
            <a:off x="123825" y="3724275"/>
            <a:ext cx="9686925" cy="0"/>
          </a:xfrm>
          <a:prstGeom prst="line">
            <a:avLst/>
          </a:prstGeom>
          <a:ln w="9525" cap="flat" cmpd="sng">
            <a:solidFill>
              <a:srgbClr val="000000"/>
            </a:solidFill>
            <a:prstDash val="dash"/>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6873" name="Picture 12"/>
          <p:cNvPicPr preferRelativeResize="0"/>
          <p:nvPr/>
        </p:nvPicPr>
        <p:blipFill>
          <a:blip r:embed="rId9"/>
          <a:stretch>
            <a:fillRect/>
          </a:stretch>
        </p:blipFill>
        <p:spPr>
          <a:xfrm>
            <a:off x="5826125" y="3871913"/>
            <a:ext cx="1924050" cy="1376362"/>
          </a:xfrm>
          <a:prstGeom prst="rect">
            <a:avLst/>
          </a:prstGeom>
          <a:noFill/>
          <a:ln w="9525" cap="flat" cmpd="sng">
            <a:solidFill>
              <a:srgbClr val="FFFFFF"/>
            </a:solidFill>
            <a:prstDash val="solid"/>
            <a:miter/>
            <a:headEnd type="none" w="med" len="med"/>
            <a:tailEnd type="none" w="med" len="med"/>
          </a:ln>
        </p:spPr>
      </p:pic>
      <p:pic>
        <p:nvPicPr>
          <p:cNvPr id="36874" name="Picture 14"/>
          <p:cNvPicPr preferRelativeResize="0"/>
          <p:nvPr/>
        </p:nvPicPr>
        <p:blipFill>
          <a:blip r:embed="rId10"/>
          <a:stretch>
            <a:fillRect/>
          </a:stretch>
        </p:blipFill>
        <p:spPr>
          <a:xfrm>
            <a:off x="7869238" y="5418138"/>
            <a:ext cx="1903412" cy="1373187"/>
          </a:xfrm>
          <a:prstGeom prst="rect">
            <a:avLst/>
          </a:prstGeom>
          <a:noFill/>
          <a:ln w="9525" cap="flat" cmpd="sng">
            <a:solidFill>
              <a:srgbClr val="FFFFFF"/>
            </a:solidFill>
            <a:prstDash val="solid"/>
            <a:miter/>
            <a:headEnd type="none" w="med" len="med"/>
            <a:tailEnd type="none" w="med" len="med"/>
          </a:ln>
        </p:spPr>
      </p:pic>
      <p:pic>
        <p:nvPicPr>
          <p:cNvPr id="36875" name="Picture 15"/>
          <p:cNvPicPr preferRelativeResize="0"/>
          <p:nvPr/>
        </p:nvPicPr>
        <p:blipFill>
          <a:blip r:embed="rId11"/>
          <a:stretch>
            <a:fillRect/>
          </a:stretch>
        </p:blipFill>
        <p:spPr>
          <a:xfrm>
            <a:off x="7854950" y="3886200"/>
            <a:ext cx="1917700" cy="1368425"/>
          </a:xfrm>
          <a:prstGeom prst="rect">
            <a:avLst/>
          </a:prstGeom>
          <a:noFill/>
          <a:ln w="9525" cap="flat" cmpd="sng">
            <a:solidFill>
              <a:srgbClr val="FFFFFF"/>
            </a:solidFill>
            <a:prstDash val="solid"/>
            <a:miter/>
            <a:headEnd type="none" w="med" len="med"/>
            <a:tailEnd type="none" w="med" len="med"/>
          </a:ln>
        </p:spPr>
      </p:pic>
      <p:pic>
        <p:nvPicPr>
          <p:cNvPr id="36876" name="Picture 13"/>
          <p:cNvPicPr preferRelativeResize="0"/>
          <p:nvPr/>
        </p:nvPicPr>
        <p:blipFill>
          <a:blip r:embed="rId12"/>
          <a:stretch>
            <a:fillRect/>
          </a:stretch>
        </p:blipFill>
        <p:spPr>
          <a:xfrm>
            <a:off x="5840413" y="5418138"/>
            <a:ext cx="1911350" cy="1363662"/>
          </a:xfrm>
          <a:prstGeom prst="rect">
            <a:avLst/>
          </a:prstGeom>
          <a:noFill/>
          <a:ln w="9525" cap="flat" cmpd="sng">
            <a:solidFill>
              <a:srgbClr val="FFFFFF"/>
            </a:solidFill>
            <a:prstDash val="solid"/>
            <a:miter/>
            <a:headEnd type="none" w="med" len="med"/>
            <a:tailEnd type="none" w="med" len="med"/>
          </a:ln>
        </p:spPr>
      </p:pic>
      <p:sp>
        <p:nvSpPr>
          <p:cNvPr id="36877" name="Line 16"/>
          <p:cNvSpPr/>
          <p:nvPr/>
        </p:nvSpPr>
        <p:spPr>
          <a:xfrm>
            <a:off x="5753100" y="5334000"/>
            <a:ext cx="4105275" cy="0"/>
          </a:xfrm>
          <a:prstGeom prst="line">
            <a:avLst/>
          </a:prstGeom>
          <a:ln w="38100"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878" name="Line 17"/>
          <p:cNvSpPr/>
          <p:nvPr/>
        </p:nvSpPr>
        <p:spPr>
          <a:xfrm>
            <a:off x="7791450" y="3886200"/>
            <a:ext cx="0" cy="2971800"/>
          </a:xfrm>
          <a:prstGeom prst="line">
            <a:avLst/>
          </a:prstGeom>
          <a:ln w="2857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879" name="Text Box 18"/>
          <p:cNvSpPr/>
          <p:nvPr/>
        </p:nvSpPr>
        <p:spPr>
          <a:xfrm>
            <a:off x="5737225" y="3670300"/>
            <a:ext cx="2597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低挂高用（高处具备挂安全带的位置没挂）</a:t>
            </a:r>
          </a:p>
        </p:txBody>
      </p:sp>
      <p:pic>
        <p:nvPicPr>
          <p:cNvPr id="36880" name="Picture 19"/>
          <p:cNvPicPr preferRelativeResize="0"/>
          <p:nvPr/>
        </p:nvPicPr>
        <p:blipFill>
          <a:blip r:embed="rId13"/>
          <a:stretch>
            <a:fillRect/>
          </a:stretch>
        </p:blipFill>
        <p:spPr>
          <a:xfrm>
            <a:off x="8562975" y="2276475"/>
            <a:ext cx="895350" cy="1171575"/>
          </a:xfrm>
          <a:prstGeom prst="rect">
            <a:avLst/>
          </a:prstGeom>
          <a:noFill/>
          <a:ln w="9525">
            <a:noFill/>
          </a:ln>
        </p:spPr>
      </p:pic>
      <p:pic>
        <p:nvPicPr>
          <p:cNvPr id="36881" name="Picture 24"/>
          <p:cNvPicPr preferRelativeResize="0"/>
          <p:nvPr/>
        </p:nvPicPr>
        <p:blipFill>
          <a:blip r:embed="rId14"/>
          <a:stretch>
            <a:fillRect/>
          </a:stretch>
        </p:blipFill>
        <p:spPr>
          <a:xfrm>
            <a:off x="6573838" y="2266950"/>
            <a:ext cx="1724025" cy="1136650"/>
          </a:xfrm>
          <a:prstGeom prst="rect">
            <a:avLst/>
          </a:prstGeom>
          <a:noFill/>
          <a:ln w="9525">
            <a:noFill/>
          </a:ln>
        </p:spPr>
      </p:pic>
      <p:grpSp>
        <p:nvGrpSpPr>
          <p:cNvPr id="36882" name="Group 528"/>
          <p:cNvGrpSpPr/>
          <p:nvPr/>
        </p:nvGrpSpPr>
        <p:grpSpPr>
          <a:xfrm>
            <a:off x="6629400" y="2952750"/>
            <a:ext cx="457200" cy="457200"/>
            <a:chOff x="3408" y="2112"/>
            <a:chExt cx="288" cy="288"/>
          </a:xfrm>
        </p:grpSpPr>
        <p:sp>
          <p:nvSpPr>
            <p:cNvPr id="36883" name="Line 22"/>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884" name="Line 23"/>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885" name="Group 531"/>
          <p:cNvGrpSpPr/>
          <p:nvPr/>
        </p:nvGrpSpPr>
        <p:grpSpPr>
          <a:xfrm>
            <a:off x="8429625" y="2933700"/>
            <a:ext cx="457200" cy="457200"/>
            <a:chOff x="3408" y="2112"/>
            <a:chExt cx="288" cy="288"/>
          </a:xfrm>
        </p:grpSpPr>
        <p:sp>
          <p:nvSpPr>
            <p:cNvPr id="36886" name="Line 25"/>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887" name="Line 26"/>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36888" name="Picture 27"/>
          <p:cNvPicPr preferRelativeResize="0"/>
          <p:nvPr/>
        </p:nvPicPr>
        <p:blipFill>
          <a:blip r:embed="rId15"/>
          <a:stretch>
            <a:fillRect/>
          </a:stretch>
        </p:blipFill>
        <p:spPr>
          <a:xfrm>
            <a:off x="6477000" y="779463"/>
            <a:ext cx="1758950" cy="1347787"/>
          </a:xfrm>
          <a:prstGeom prst="rect">
            <a:avLst/>
          </a:prstGeom>
          <a:noFill/>
          <a:ln w="9525">
            <a:noFill/>
          </a:ln>
        </p:spPr>
      </p:pic>
      <p:pic>
        <p:nvPicPr>
          <p:cNvPr id="36889" name="Picture 28"/>
          <p:cNvPicPr preferRelativeResize="0"/>
          <p:nvPr/>
        </p:nvPicPr>
        <p:blipFill>
          <a:blip r:embed="rId16">
            <a:clrChange>
              <a:clrFrom>
                <a:srgbClr val="FEFEFE"/>
              </a:clrFrom>
              <a:clrTo>
                <a:srgbClr val="FEFEFE">
                  <a:alpha val="0"/>
                </a:srgbClr>
              </a:clrTo>
            </a:clrChange>
          </a:blip>
          <a:srcRect l="9908" t="4716" r="31888" b="17453"/>
          <a:stretch>
            <a:fillRect/>
          </a:stretch>
        </p:blipFill>
        <p:spPr>
          <a:xfrm>
            <a:off x="8329613" y="1000125"/>
            <a:ext cx="1171575" cy="1028700"/>
          </a:xfrm>
          <a:prstGeom prst="rect">
            <a:avLst/>
          </a:prstGeom>
          <a:noFill/>
          <a:ln w="9525">
            <a:noFill/>
          </a:ln>
        </p:spPr>
      </p:pic>
      <p:sp>
        <p:nvSpPr>
          <p:cNvPr id="36890" name="Rectangle 29"/>
          <p:cNvSpPr/>
          <p:nvPr/>
        </p:nvSpPr>
        <p:spPr>
          <a:xfrm>
            <a:off x="127000" y="3743325"/>
            <a:ext cx="29273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错误系挂固定物</a:t>
            </a:r>
            <a:r>
              <a:rPr lang="en-US" altLang="zh-CN"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36891" name="Rectangle 30"/>
          <p:cNvSpPr/>
          <p:nvPr/>
        </p:nvSpPr>
        <p:spPr>
          <a:xfrm>
            <a:off x="165100" y="257175"/>
            <a:ext cx="29273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正确系挂固定物</a:t>
            </a:r>
            <a:r>
              <a:rPr lang="en-US" altLang="zh-CN"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Tree>
  </p:cSld>
  <p:clrMapOvr>
    <a:masterClrMapping/>
  </p:clrMapOvr>
  <p:transition spd="slow" advClick="0" advTm="0">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7890" name="Picture 2"/>
          <p:cNvPicPr preferRelativeResize="0"/>
          <p:nvPr/>
        </p:nvPicPr>
        <p:blipFill>
          <a:blip r:embed="rId3"/>
          <a:stretch>
            <a:fillRect/>
          </a:stretch>
        </p:blipFill>
        <p:spPr>
          <a:xfrm>
            <a:off x="6227763" y="1782763"/>
            <a:ext cx="2352675" cy="3381375"/>
          </a:xfrm>
          <a:prstGeom prst="rect">
            <a:avLst/>
          </a:prstGeom>
          <a:noFill/>
          <a:ln w="9525">
            <a:noFill/>
          </a:ln>
        </p:spPr>
      </p:pic>
      <p:pic>
        <p:nvPicPr>
          <p:cNvPr id="37891" name="Picture 3"/>
          <p:cNvPicPr preferRelativeResize="0"/>
          <p:nvPr/>
        </p:nvPicPr>
        <p:blipFill>
          <a:blip r:embed="rId4"/>
          <a:stretch>
            <a:fillRect/>
          </a:stretch>
        </p:blipFill>
        <p:spPr>
          <a:xfrm>
            <a:off x="539750" y="2752725"/>
            <a:ext cx="5048250" cy="2466975"/>
          </a:xfrm>
          <a:prstGeom prst="rect">
            <a:avLst/>
          </a:prstGeom>
          <a:noFill/>
          <a:ln w="9525">
            <a:noFill/>
          </a:ln>
        </p:spPr>
      </p:pic>
      <p:sp>
        <p:nvSpPr>
          <p:cNvPr id="37892" name="Rectangle 4"/>
          <p:cNvSpPr/>
          <p:nvPr/>
        </p:nvSpPr>
        <p:spPr>
          <a:xfrm>
            <a:off x="244475" y="657034"/>
            <a:ext cx="2846933" cy="295466"/>
          </a:xfrm>
          <a:prstGeom prst="rect">
            <a:avLst/>
          </a:prstGeom>
          <a:noFill/>
          <a:ln w="9525">
            <a:noFill/>
          </a:ln>
        </p:spPr>
        <p:txBody>
          <a:bodyPr wrap="none" lIns="0" tIns="0" rIns="0" bIns="0" anchor="b">
            <a:spAutoFit/>
          </a:bodyPr>
          <a:lstStyle/>
          <a:p>
            <a:pPr lvl="0" eaLnBrk="0" hangingPunct="0">
              <a:lnSpc>
                <a:spcPct val="80000"/>
              </a:lnSpc>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⑵ </a:t>
            </a:r>
            <a:r>
              <a:rPr lang="zh-CN" altLang="en-US" sz="2400" b="0" dirty="0">
                <a:latin typeface="Arial" panose="020B0604020202020204" pitchFamily="34" charset="0"/>
                <a:ea typeface="微软雅黑" panose="020B0503020204020204" pitchFamily="34" charset="-122"/>
                <a:sym typeface="Arial" panose="020B0604020202020204" pitchFamily="34" charset="0"/>
              </a:rPr>
              <a:t>安全带系挂安全绳</a:t>
            </a:r>
          </a:p>
        </p:txBody>
      </p:sp>
      <p:sp>
        <p:nvSpPr>
          <p:cNvPr id="37893" name="Rectangle 5"/>
          <p:cNvSpPr/>
          <p:nvPr/>
        </p:nvSpPr>
        <p:spPr>
          <a:xfrm>
            <a:off x="1865313" y="5468747"/>
            <a:ext cx="1546898" cy="295466"/>
          </a:xfrm>
          <a:prstGeom prst="rect">
            <a:avLst/>
          </a:prstGeom>
          <a:noFill/>
          <a:ln w="9525">
            <a:noFill/>
          </a:ln>
        </p:spPr>
        <p:txBody>
          <a:bodyPr wrap="none" lIns="0" tIns="0" rIns="0" bIns="0" anchor="b">
            <a:spAutoFit/>
          </a:bodyPr>
          <a:lstStyle/>
          <a:p>
            <a:pPr lvl="0" eaLnBrk="0" hangingPunct="0">
              <a:lnSpc>
                <a:spcPct val="80000"/>
              </a:lnSpc>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平行安全绳</a:t>
            </a:r>
          </a:p>
        </p:txBody>
      </p:sp>
      <p:sp>
        <p:nvSpPr>
          <p:cNvPr id="37894" name="Rectangle 6"/>
          <p:cNvSpPr/>
          <p:nvPr/>
        </p:nvSpPr>
        <p:spPr>
          <a:xfrm>
            <a:off x="6149975" y="5529072"/>
            <a:ext cx="2165657" cy="295466"/>
          </a:xfrm>
          <a:prstGeom prst="rect">
            <a:avLst/>
          </a:prstGeom>
          <a:noFill/>
          <a:ln w="9525">
            <a:noFill/>
          </a:ln>
        </p:spPr>
        <p:txBody>
          <a:bodyPr wrap="none" lIns="0" tIns="0" rIns="0" bIns="0" anchor="b">
            <a:spAutoFit/>
          </a:bodyPr>
          <a:lstStyle/>
          <a:p>
            <a:pPr lvl="0" eaLnBrk="0" hangingPunct="0">
              <a:lnSpc>
                <a:spcPct val="80000"/>
              </a:lnSpc>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垂直独立安全绳</a:t>
            </a:r>
          </a:p>
        </p:txBody>
      </p:sp>
      <p:sp>
        <p:nvSpPr>
          <p:cNvPr id="37895" name="Rectangle 8"/>
          <p:cNvSpPr/>
          <p:nvPr/>
        </p:nvSpPr>
        <p:spPr>
          <a:xfrm>
            <a:off x="669925" y="1200150"/>
            <a:ext cx="8312150" cy="336550"/>
          </a:xfrm>
          <a:prstGeom prst="rect">
            <a:avLst/>
          </a:prstGeom>
          <a:noFill/>
          <a:ln w="9525">
            <a:noFill/>
          </a:ln>
        </p:spPr>
        <p:txBody>
          <a:bodyPr wrap="none" anchor="t">
            <a:spAutoFit/>
          </a:bodyPr>
          <a:lstStyle/>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安全绳是一条人造纤维绳、麻绳或钢丝绳，连接在独立的固定物上，通常用于防跌伤系统。</a:t>
            </a:r>
          </a:p>
        </p:txBody>
      </p:sp>
      <p:sp>
        <p:nvSpPr>
          <p:cNvPr id="37896" name="Text Box 9"/>
          <p:cNvSpPr/>
          <p:nvPr/>
        </p:nvSpPr>
        <p:spPr>
          <a:xfrm>
            <a:off x="2451100" y="3046413"/>
            <a:ext cx="641350" cy="274637"/>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安全绳</a:t>
            </a:r>
          </a:p>
        </p:txBody>
      </p:sp>
      <p:sp>
        <p:nvSpPr>
          <p:cNvPr id="37897" name="Text Box 10"/>
          <p:cNvSpPr/>
          <p:nvPr/>
        </p:nvSpPr>
        <p:spPr>
          <a:xfrm>
            <a:off x="8166100" y="2808288"/>
            <a:ext cx="641350" cy="274637"/>
          </a:xfrm>
          <a:prstGeom prst="rect">
            <a:avLst/>
          </a:prstGeom>
          <a:solidFill>
            <a:srgbClr val="FFFFFF"/>
          </a:solid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安全绳</a:t>
            </a:r>
          </a:p>
        </p:txBody>
      </p:sp>
      <p:sp>
        <p:nvSpPr>
          <p:cNvPr id="37898" name="Text Box 11"/>
          <p:cNvSpPr/>
          <p:nvPr/>
        </p:nvSpPr>
        <p:spPr>
          <a:xfrm>
            <a:off x="4518025" y="2513013"/>
            <a:ext cx="488950" cy="274637"/>
          </a:xfrm>
          <a:prstGeom prst="rect">
            <a:avLst/>
          </a:prstGeom>
          <a:noFill/>
          <a:ln w="9525">
            <a:noFill/>
          </a:ln>
        </p:spPr>
        <p:txBody>
          <a:bodyPr wrap="none" anchor="t">
            <a:spAutoFit/>
          </a:bodyPr>
          <a:lstStyle/>
          <a:p>
            <a:pPr lvl="0" eaLnBrk="1" hangingPunct="1">
              <a:buClr>
                <a:srgbClr val="000000"/>
              </a:buClr>
              <a:buSzPct val="100000"/>
            </a:pPr>
            <a:r>
              <a:rPr lang="zh-CN" altLang="en-US" b="0" dirty="0">
                <a:latin typeface="Arial" panose="020B0604020202020204" pitchFamily="34" charset="0"/>
                <a:ea typeface="微软雅黑" panose="020B0503020204020204" pitchFamily="34" charset="-122"/>
                <a:sym typeface="Arial" panose="020B0604020202020204" pitchFamily="34" charset="0"/>
              </a:rPr>
              <a:t>钢柱</a:t>
            </a:r>
          </a:p>
        </p:txBody>
      </p:sp>
    </p:spTree>
  </p:cSld>
  <p:clrMapOvr>
    <a:masterClrMapping/>
  </p:clrMapOvr>
  <p:transition spd="slow" advClick="0" advTm="0">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27</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38914" name="Picture 2"/>
          <p:cNvPicPr preferRelativeResize="0"/>
          <p:nvPr/>
        </p:nvPicPr>
        <p:blipFill>
          <a:blip r:embed="rId4"/>
          <a:stretch>
            <a:fillRect/>
          </a:stretch>
        </p:blipFill>
        <p:spPr>
          <a:xfrm>
            <a:off x="323850" y="1036638"/>
            <a:ext cx="2152650" cy="2559050"/>
          </a:xfrm>
          <a:prstGeom prst="rect">
            <a:avLst/>
          </a:prstGeom>
          <a:noFill/>
          <a:ln w="9525">
            <a:noFill/>
          </a:ln>
        </p:spPr>
      </p:pic>
      <p:sp>
        <p:nvSpPr>
          <p:cNvPr id="38915" name="Rectangle 4"/>
          <p:cNvSpPr/>
          <p:nvPr/>
        </p:nvSpPr>
        <p:spPr>
          <a:xfrm>
            <a:off x="19050" y="333375"/>
            <a:ext cx="6826250" cy="609600"/>
          </a:xfrm>
          <a:prstGeom prst="rect">
            <a:avLst/>
          </a:prstGeom>
          <a:noFill/>
          <a:ln w="9525">
            <a:noFill/>
          </a:ln>
        </p:spPr>
        <p:txBody>
          <a:bodyPr anchor="b"/>
          <a:lstStyle/>
          <a:p>
            <a:pPr lvl="0" eaLnBrk="1" hangingPunct="1">
              <a:buClr>
                <a:srgbClr val="000000"/>
              </a:buClr>
              <a:buSzPct val="100000"/>
            </a:pPr>
            <a:endParaRPr lang="zh-CN" altLang="zh-CN" sz="3600" b="0" dirty="0">
              <a:solidFill>
                <a:srgbClr val="0000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8916" name="Picture 10"/>
          <p:cNvPicPr preferRelativeResize="0"/>
          <p:nvPr/>
        </p:nvPicPr>
        <p:blipFill>
          <a:blip r:embed="rId5"/>
          <a:stretch>
            <a:fillRect/>
          </a:stretch>
        </p:blipFill>
        <p:spPr>
          <a:xfrm>
            <a:off x="7962900" y="3881438"/>
            <a:ext cx="1720850" cy="2449512"/>
          </a:xfrm>
          <a:prstGeom prst="rect">
            <a:avLst/>
          </a:prstGeom>
          <a:noFill/>
          <a:ln w="9525" cap="flat" cmpd="sng">
            <a:solidFill>
              <a:srgbClr val="000000"/>
            </a:solidFill>
            <a:prstDash val="solid"/>
            <a:miter/>
            <a:headEnd type="none" w="med" len="med"/>
            <a:tailEnd type="none" w="med" len="med"/>
          </a:ln>
        </p:spPr>
      </p:pic>
      <p:pic>
        <p:nvPicPr>
          <p:cNvPr id="38917" name="Picture 11"/>
          <p:cNvPicPr preferRelativeResize="0"/>
          <p:nvPr/>
        </p:nvPicPr>
        <p:blipFill>
          <a:blip r:embed="rId6"/>
          <a:stretch>
            <a:fillRect/>
          </a:stretch>
        </p:blipFill>
        <p:spPr>
          <a:xfrm>
            <a:off x="357188" y="3871913"/>
            <a:ext cx="2070100" cy="2441575"/>
          </a:xfrm>
          <a:prstGeom prst="rect">
            <a:avLst/>
          </a:prstGeom>
          <a:noFill/>
          <a:ln w="9525">
            <a:noFill/>
          </a:ln>
        </p:spPr>
      </p:pic>
      <p:graphicFrame>
        <p:nvGraphicFramePr>
          <p:cNvPr id="38918" name="Object 12"/>
          <p:cNvGraphicFramePr>
            <a:graphicFrameLocks noChangeAspect="1"/>
          </p:cNvGraphicFramePr>
          <p:nvPr/>
        </p:nvGraphicFramePr>
        <p:xfrm>
          <a:off x="2584450" y="3873500"/>
          <a:ext cx="2987675" cy="2432050"/>
        </p:xfrm>
        <a:graphic>
          <a:graphicData uri="http://schemas.openxmlformats.org/presentationml/2006/ole">
            <mc:AlternateContent xmlns:mc="http://schemas.openxmlformats.org/markup-compatibility/2006">
              <mc:Choice xmlns:v="urn:schemas-microsoft-com:vml" Requires="v">
                <p:oleObj spid="_x0000_s4102" r:id="rId7" imgW="5486400" imgH="3703320" progId="MSPhotoEd.3">
                  <p:embed/>
                </p:oleObj>
              </mc:Choice>
              <mc:Fallback>
                <p:oleObj r:id="rId7" imgW="5486400" imgH="3703320" progId="MSPhotoEd.3">
                  <p:embed/>
                  <p:pic>
                    <p:nvPicPr>
                      <p:cNvPr id="0" name="图片 3076"/>
                      <p:cNvPicPr/>
                      <p:nvPr/>
                    </p:nvPicPr>
                    <p:blipFill>
                      <a:blip r:embed="rId8"/>
                      <a:stretch>
                        <a:fillRect/>
                      </a:stretch>
                    </p:blipFill>
                    <p:spPr>
                      <a:xfrm>
                        <a:off x="2584450" y="3873500"/>
                        <a:ext cx="2987675" cy="2432050"/>
                      </a:xfrm>
                      <a:prstGeom prst="rect">
                        <a:avLst/>
                      </a:prstGeom>
                      <a:noFill/>
                      <a:ln w="6350">
                        <a:noFill/>
                        <a:miter/>
                      </a:ln>
                    </p:spPr>
                  </p:pic>
                </p:oleObj>
              </mc:Fallback>
            </mc:AlternateContent>
          </a:graphicData>
        </a:graphic>
      </p:graphicFrame>
      <p:pic>
        <p:nvPicPr>
          <p:cNvPr id="38920" name="Picture 15"/>
          <p:cNvPicPr preferRelativeResize="0"/>
          <p:nvPr/>
        </p:nvPicPr>
        <p:blipFill>
          <a:blip r:embed="rId9"/>
          <a:stretch>
            <a:fillRect/>
          </a:stretch>
        </p:blipFill>
        <p:spPr>
          <a:xfrm>
            <a:off x="7648575" y="1042988"/>
            <a:ext cx="2032000" cy="2532062"/>
          </a:xfrm>
          <a:prstGeom prst="rect">
            <a:avLst/>
          </a:prstGeom>
          <a:noFill/>
          <a:ln w="9525" cap="flat" cmpd="sng">
            <a:solidFill>
              <a:srgbClr val="000000"/>
            </a:solidFill>
            <a:prstDash val="solid"/>
            <a:miter/>
            <a:headEnd type="none" w="med" len="med"/>
            <a:tailEnd type="none" w="med" len="med"/>
          </a:ln>
        </p:spPr>
      </p:pic>
      <p:sp>
        <p:nvSpPr>
          <p:cNvPr id="38921" name="Line 16"/>
          <p:cNvSpPr/>
          <p:nvPr/>
        </p:nvSpPr>
        <p:spPr>
          <a:xfrm flipV="1">
            <a:off x="1828800" y="1333500"/>
            <a:ext cx="133350" cy="295275"/>
          </a:xfrm>
          <a:prstGeom prst="line">
            <a:avLst/>
          </a:prstGeom>
          <a:ln w="9525" cap="flat" cmpd="sng">
            <a:solidFill>
              <a:srgbClr val="000000"/>
            </a:solidFill>
            <a:prstDash val="solid"/>
            <a:round/>
            <a:headEnd type="triangl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922" name="Line 17"/>
          <p:cNvSpPr/>
          <p:nvPr/>
        </p:nvSpPr>
        <p:spPr>
          <a:xfrm>
            <a:off x="1952625" y="1333500"/>
            <a:ext cx="466725"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923" name="Text Box 18"/>
          <p:cNvSpPr/>
          <p:nvPr/>
        </p:nvSpPr>
        <p:spPr>
          <a:xfrm>
            <a:off x="1746250" y="1074738"/>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安全拉索</a:t>
            </a:r>
          </a:p>
        </p:txBody>
      </p:sp>
      <p:sp>
        <p:nvSpPr>
          <p:cNvPr id="38924" name="Text Box 22"/>
          <p:cNvSpPr/>
          <p:nvPr/>
        </p:nvSpPr>
        <p:spPr>
          <a:xfrm>
            <a:off x="2574925" y="384651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高处攀登</a:t>
            </a:r>
          </a:p>
        </p:txBody>
      </p:sp>
      <p:sp>
        <p:nvSpPr>
          <p:cNvPr id="38925" name="Text Box 26"/>
          <p:cNvSpPr/>
          <p:nvPr/>
        </p:nvSpPr>
        <p:spPr>
          <a:xfrm>
            <a:off x="7937500" y="380841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高处作业</a:t>
            </a:r>
          </a:p>
        </p:txBody>
      </p:sp>
      <p:sp>
        <p:nvSpPr>
          <p:cNvPr id="38926" name="Text Box 27"/>
          <p:cNvSpPr/>
          <p:nvPr/>
        </p:nvSpPr>
        <p:spPr>
          <a:xfrm>
            <a:off x="7556500" y="1017588"/>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高处作业</a:t>
            </a:r>
          </a:p>
        </p:txBody>
      </p:sp>
      <p:pic>
        <p:nvPicPr>
          <p:cNvPr id="38927" name="Picture 9"/>
          <p:cNvPicPr preferRelativeResize="0"/>
          <p:nvPr/>
        </p:nvPicPr>
        <p:blipFill>
          <a:blip r:embed="rId10"/>
          <a:stretch>
            <a:fillRect/>
          </a:stretch>
        </p:blipFill>
        <p:spPr>
          <a:xfrm>
            <a:off x="2560638" y="1028700"/>
            <a:ext cx="3008312" cy="2552700"/>
          </a:xfrm>
          <a:prstGeom prst="rect">
            <a:avLst/>
          </a:prstGeom>
          <a:noFill/>
          <a:ln w="9525">
            <a:noFill/>
          </a:ln>
        </p:spPr>
      </p:pic>
      <p:sp>
        <p:nvSpPr>
          <p:cNvPr id="38928" name="Line 19"/>
          <p:cNvSpPr/>
          <p:nvPr/>
        </p:nvSpPr>
        <p:spPr>
          <a:xfrm>
            <a:off x="4400550" y="3105150"/>
            <a:ext cx="257175" cy="295275"/>
          </a:xfrm>
          <a:prstGeom prst="line">
            <a:avLst/>
          </a:prstGeom>
          <a:ln w="9525" cap="flat" cmpd="sng">
            <a:solidFill>
              <a:srgbClr val="FFFFFF"/>
            </a:solidFill>
            <a:prstDash val="solid"/>
            <a:round/>
            <a:headEnd type="triangl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929" name="Text Box 20"/>
          <p:cNvSpPr/>
          <p:nvPr/>
        </p:nvSpPr>
        <p:spPr>
          <a:xfrm>
            <a:off x="4565650" y="319881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安全拉索</a:t>
            </a:r>
          </a:p>
        </p:txBody>
      </p:sp>
      <p:sp>
        <p:nvSpPr>
          <p:cNvPr id="38930" name="Line 21"/>
          <p:cNvSpPr/>
          <p:nvPr/>
        </p:nvSpPr>
        <p:spPr>
          <a:xfrm>
            <a:off x="4657725" y="3419475"/>
            <a:ext cx="609600" cy="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931" name="Text Box 28"/>
          <p:cNvSpPr/>
          <p:nvPr/>
        </p:nvSpPr>
        <p:spPr>
          <a:xfrm>
            <a:off x="2546350" y="1036638"/>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高处行走</a:t>
            </a:r>
          </a:p>
        </p:txBody>
      </p:sp>
      <p:sp>
        <p:nvSpPr>
          <p:cNvPr id="38932" name="Text Box 29"/>
          <p:cNvSpPr/>
          <p:nvPr/>
        </p:nvSpPr>
        <p:spPr>
          <a:xfrm>
            <a:off x="336550" y="104616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高处作业</a:t>
            </a:r>
          </a:p>
        </p:txBody>
      </p:sp>
      <p:sp>
        <p:nvSpPr>
          <p:cNvPr id="38933" name="Text Box 30"/>
          <p:cNvSpPr/>
          <p:nvPr/>
        </p:nvSpPr>
        <p:spPr>
          <a:xfrm>
            <a:off x="374650" y="386556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高处作业</a:t>
            </a:r>
          </a:p>
        </p:txBody>
      </p:sp>
      <p:pic>
        <p:nvPicPr>
          <p:cNvPr id="38934" name="Picture 31"/>
          <p:cNvPicPr preferRelativeResize="0"/>
          <p:nvPr/>
        </p:nvPicPr>
        <p:blipFill>
          <a:blip r:embed="rId11"/>
          <a:stretch>
            <a:fillRect/>
          </a:stretch>
        </p:blipFill>
        <p:spPr>
          <a:xfrm>
            <a:off x="5689600" y="1033463"/>
            <a:ext cx="1835150" cy="2517775"/>
          </a:xfrm>
          <a:prstGeom prst="rect">
            <a:avLst/>
          </a:prstGeom>
          <a:noFill/>
          <a:ln w="9525" cap="flat" cmpd="sng">
            <a:solidFill>
              <a:srgbClr val="000000"/>
            </a:solidFill>
            <a:prstDash val="solid"/>
            <a:miter/>
            <a:headEnd type="none" w="med" len="med"/>
            <a:tailEnd type="none" w="med" len="med"/>
          </a:ln>
        </p:spPr>
      </p:pic>
      <p:sp>
        <p:nvSpPr>
          <p:cNvPr id="38935" name="Text Box 33"/>
          <p:cNvSpPr/>
          <p:nvPr/>
        </p:nvSpPr>
        <p:spPr>
          <a:xfrm>
            <a:off x="5680075" y="1046163"/>
            <a:ext cx="7937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高处行走</a:t>
            </a:r>
          </a:p>
        </p:txBody>
      </p:sp>
      <p:sp>
        <p:nvSpPr>
          <p:cNvPr id="38936" name="Rectangle 34"/>
          <p:cNvSpPr/>
          <p:nvPr/>
        </p:nvSpPr>
        <p:spPr>
          <a:xfrm>
            <a:off x="0" y="-104775"/>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8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zh-CN" altLang="en-US" sz="2800" b="0" dirty="0">
                <a:solidFill>
                  <a:srgbClr val="0000FF"/>
                </a:solidFill>
                <a:latin typeface="Arial" panose="020B0604020202020204" pitchFamily="34" charset="0"/>
                <a:ea typeface="微软雅黑" panose="020B0503020204020204" pitchFamily="34" charset="-122"/>
                <a:sym typeface="Arial" panose="020B0604020202020204" pitchFamily="34" charset="0"/>
              </a:rPr>
              <a:t>正确系挂安全带案例</a:t>
            </a:r>
          </a:p>
        </p:txBody>
      </p:sp>
      <p:pic>
        <p:nvPicPr>
          <p:cNvPr id="38937" name="Picture 35"/>
          <p:cNvPicPr preferRelativeResize="0"/>
          <p:nvPr/>
        </p:nvPicPr>
        <p:blipFill>
          <a:blip r:embed="rId12"/>
          <a:stretch>
            <a:fillRect/>
          </a:stretch>
        </p:blipFill>
        <p:spPr>
          <a:xfrm>
            <a:off x="5705475" y="3867150"/>
            <a:ext cx="2095500" cy="2466975"/>
          </a:xfrm>
          <a:prstGeom prst="rect">
            <a:avLst/>
          </a:prstGeom>
          <a:noFill/>
          <a:ln w="9525" cap="flat" cmpd="sng">
            <a:solidFill>
              <a:srgbClr val="000000"/>
            </a:solidFill>
            <a:prstDash val="solid"/>
            <a:miter/>
            <a:headEnd type="none" w="med" len="med"/>
            <a:tailEnd type="none" w="med" len="med"/>
          </a:ln>
        </p:spPr>
      </p:pic>
      <p:sp>
        <p:nvSpPr>
          <p:cNvPr id="38938" name="Text Box 39"/>
          <p:cNvSpPr/>
          <p:nvPr/>
        </p:nvSpPr>
        <p:spPr>
          <a:xfrm>
            <a:off x="5689600" y="6065838"/>
            <a:ext cx="1250950" cy="274637"/>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高处脚手架搭设</a:t>
            </a:r>
          </a:p>
        </p:txBody>
      </p:sp>
      <p:sp>
        <p:nvSpPr>
          <p:cNvPr id="38939" name="Rectangle 40"/>
          <p:cNvSpPr/>
          <p:nvPr/>
        </p:nvSpPr>
        <p:spPr>
          <a:xfrm>
            <a:off x="333375" y="3552825"/>
            <a:ext cx="9382125" cy="304800"/>
          </a:xfrm>
          <a:prstGeom prst="rect">
            <a:avLst/>
          </a:prstGeom>
          <a:solidFill>
            <a:srgbClr val="FFFF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8940" name="Rectangle 41"/>
          <p:cNvSpPr/>
          <p:nvPr/>
        </p:nvSpPr>
        <p:spPr>
          <a:xfrm rot="5400000">
            <a:off x="-142875" y="3609975"/>
            <a:ext cx="5305425" cy="142875"/>
          </a:xfrm>
          <a:prstGeom prst="rect">
            <a:avLst/>
          </a:prstGeom>
          <a:solidFill>
            <a:srgbClr val="FFFF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8941" name="Rectangle 42"/>
          <p:cNvSpPr/>
          <p:nvPr/>
        </p:nvSpPr>
        <p:spPr>
          <a:xfrm rot="5400000">
            <a:off x="2995613" y="3605213"/>
            <a:ext cx="5305425" cy="133350"/>
          </a:xfrm>
          <a:prstGeom prst="rect">
            <a:avLst/>
          </a:prstGeom>
          <a:solidFill>
            <a:srgbClr val="FFFF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9938" name="Rectangle 6"/>
          <p:cNvSpPr/>
          <p:nvPr/>
        </p:nvSpPr>
        <p:spPr>
          <a:xfrm>
            <a:off x="438150" y="890588"/>
            <a:ext cx="9296400" cy="3219450"/>
          </a:xfrm>
          <a:prstGeom prst="rect">
            <a:avLst/>
          </a:prstGeom>
          <a:noFill/>
          <a:ln w="9525">
            <a:noFill/>
          </a:ln>
        </p:spPr>
        <p:txBody>
          <a:bodyPr anchor="ctr">
            <a:spAutoFit/>
          </a:bodyPr>
          <a:lstStyle/>
          <a:p>
            <a:pPr lvl="0" eaLnBrk="1" hangingPunct="1">
              <a:lnSpc>
                <a:spcPct val="85000"/>
              </a:lnSpc>
              <a:spcBef>
                <a:spcPct val="25000"/>
              </a:spcBef>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⑴  </a:t>
            </a:r>
            <a:r>
              <a:rPr lang="zh-CN" altLang="en-US" sz="1400" b="0" dirty="0">
                <a:latin typeface="Arial" panose="020B0604020202020204" pitchFamily="34" charset="0"/>
                <a:ea typeface="微软雅黑" panose="020B0503020204020204" pitchFamily="34" charset="-122"/>
                <a:sym typeface="Arial" panose="020B0604020202020204" pitchFamily="34" charset="0"/>
              </a:rPr>
              <a:t>选用经有关部门检验合格，其上有“安鉴”标志的安全带。</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⑵  安全带严禁打结、续接。</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⑶  要束紧腰带，腰扣组件必须系紧系正。 </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⑷  </a:t>
            </a:r>
            <a:r>
              <a:rPr lang="en-US" altLang="zh-CN" sz="1400" b="0" dirty="0">
                <a:latin typeface="Arial" panose="020B0604020202020204" pitchFamily="34" charset="0"/>
                <a:ea typeface="微软雅黑" panose="020B0503020204020204" pitchFamily="34" charset="-122"/>
                <a:sym typeface="Arial" panose="020B0604020202020204" pitchFamily="34" charset="0"/>
              </a:rPr>
              <a:t>2m</a:t>
            </a:r>
            <a:r>
              <a:rPr lang="zh-CN" altLang="en-US" sz="1400" b="0" dirty="0">
                <a:latin typeface="Arial" panose="020B0604020202020204" pitchFamily="34" charset="0"/>
                <a:ea typeface="微软雅黑" panose="020B0503020204020204" pitchFamily="34" charset="-122"/>
                <a:sym typeface="Arial" panose="020B0604020202020204" pitchFamily="34" charset="0"/>
              </a:rPr>
              <a:t>以上</a:t>
            </a:r>
            <a:r>
              <a:rPr lang="en-US" altLang="zh-CN"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latin typeface="Arial" panose="020B0604020202020204" pitchFamily="34" charset="0"/>
                <a:ea typeface="微软雅黑" panose="020B0503020204020204" pitchFamily="34" charset="-122"/>
                <a:sym typeface="Arial" panose="020B0604020202020204" pitchFamily="34" charset="0"/>
              </a:rPr>
              <a:t>含</a:t>
            </a:r>
            <a:r>
              <a:rPr lang="en-US" altLang="zh-CN" sz="1400" b="0" dirty="0">
                <a:latin typeface="Arial" panose="020B0604020202020204" pitchFamily="34" charset="0"/>
                <a:ea typeface="微软雅黑" panose="020B0503020204020204" pitchFamily="34" charset="-122"/>
                <a:sym typeface="Arial" panose="020B0604020202020204" pitchFamily="34" charset="0"/>
              </a:rPr>
              <a:t>2m)</a:t>
            </a:r>
            <a:r>
              <a:rPr lang="zh-CN" altLang="en-US" sz="1400" b="0" dirty="0">
                <a:latin typeface="Arial" panose="020B0604020202020204" pitchFamily="34" charset="0"/>
                <a:ea typeface="微软雅黑" panose="020B0503020204020204" pitchFamily="34" charset="-122"/>
                <a:sym typeface="Arial" panose="020B0604020202020204" pitchFamily="34" charset="0"/>
              </a:rPr>
              <a:t>的高处作业，必须使用安全带。</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⑸  使用中，要可靠地挂在牢固的地方，高挂低用，且要防止摆动，避免明火和刺割。</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⑹  在无法直接挂设安全带的地方，应设置挂安全带的安全绳、安全栏杆等。</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⑺  禁止将安全带挂在不牢固或带尖锐角的构件上。</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⑻  受到严重冲击的安全带，即使外型未变也不可使用。</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⑼  严禁使用安全带来传递重物。</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⑽ 安全带的穿戴和脱下必须在基准面（例如地面）上进行，禁止在</a:t>
            </a:r>
            <a:r>
              <a:rPr lang="en-US" altLang="zh-CN" sz="1400" b="0" dirty="0">
                <a:latin typeface="Arial" panose="020B0604020202020204" pitchFamily="34" charset="0"/>
                <a:ea typeface="微软雅黑" panose="020B0503020204020204" pitchFamily="34" charset="-122"/>
                <a:sym typeface="Arial" panose="020B0604020202020204" pitchFamily="34" charset="0"/>
              </a:rPr>
              <a:t>2m</a:t>
            </a:r>
            <a:r>
              <a:rPr lang="zh-CN" altLang="en-US" sz="1400" b="0" dirty="0">
                <a:latin typeface="Arial" panose="020B0604020202020204" pitchFamily="34" charset="0"/>
                <a:ea typeface="微软雅黑" panose="020B0503020204020204" pitchFamily="34" charset="-122"/>
                <a:sym typeface="Arial" panose="020B0604020202020204" pitchFamily="34" charset="0"/>
              </a:rPr>
              <a:t>以上高处穿戴和脱下安全带。</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⑾ 安全带必须在</a:t>
            </a:r>
            <a:r>
              <a:rPr lang="en-US" altLang="zh-CN" sz="1400" b="0" dirty="0">
                <a:latin typeface="Arial" panose="020B0604020202020204" pitchFamily="34" charset="0"/>
                <a:ea typeface="微软雅黑" panose="020B0503020204020204" pitchFamily="34" charset="-122"/>
                <a:sym typeface="Arial" panose="020B0604020202020204" pitchFamily="34" charset="0"/>
              </a:rPr>
              <a:t>2m</a:t>
            </a:r>
            <a:r>
              <a:rPr lang="zh-CN" altLang="en-US" sz="1400" b="0" dirty="0">
                <a:latin typeface="Arial" panose="020B0604020202020204" pitchFamily="34" charset="0"/>
                <a:ea typeface="微软雅黑" panose="020B0503020204020204" pitchFamily="34" charset="-122"/>
                <a:sym typeface="Arial" panose="020B0604020202020204" pitchFamily="34" charset="0"/>
              </a:rPr>
              <a:t>以内系在安全绳上进行攀登，禁止攀登到高处才系到固定物或安全绳上，以确保人在攀登和行走过程中发生坠落事故。</a:t>
            </a:r>
          </a:p>
          <a:p>
            <a:pPr lvl="0" eaLnBrk="1" hangingPunct="1">
              <a:lnSpc>
                <a:spcPct val="85000"/>
              </a:lnSpc>
              <a:spcBef>
                <a:spcPct val="25000"/>
              </a:spcBef>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⑿ 在攀登高处进行安全绳安装时，必须采用双钩安全带，以确保在高处作业和移动中全程安全带保护；如现场无法安装安全绳，从基准面开始必须全程采用双钩安全带进行高处攀登、行走或作业。</a:t>
            </a:r>
          </a:p>
        </p:txBody>
      </p:sp>
      <p:sp>
        <p:nvSpPr>
          <p:cNvPr id="39940" name="Rectangle 10"/>
          <p:cNvSpPr/>
          <p:nvPr/>
        </p:nvSpPr>
        <p:spPr>
          <a:xfrm>
            <a:off x="400050" y="4416425"/>
            <a:ext cx="9280525" cy="2462213"/>
          </a:xfrm>
          <a:prstGeom prst="rect">
            <a:avLst/>
          </a:prstGeom>
          <a:noFill/>
          <a:ln w="9525">
            <a:noFill/>
          </a:ln>
        </p:spPr>
        <p:txBody>
          <a:bodyPr anchor="t">
            <a:spAutoFit/>
          </a:bodyP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⑴  </a:t>
            </a:r>
            <a:r>
              <a:rPr lang="zh-CN" altLang="en-US" sz="1400" b="0" dirty="0">
                <a:latin typeface="Arial" panose="020B0604020202020204" pitchFamily="34" charset="0"/>
                <a:ea typeface="微软雅黑" panose="020B0503020204020204" pitchFamily="34" charset="-122"/>
                <a:sym typeface="Arial" panose="020B0604020202020204" pitchFamily="34" charset="0"/>
              </a:rPr>
              <a:t>每次使用安全绳时，必须作一次外观检查，在使用过程中，也注意查看；如发现有破损老化情况及时反映并停止使用，以保操作安全。</a:t>
            </a:r>
          </a:p>
          <a:p>
            <a:pPr lvl="0" eaLnBrk="1" hangingPunct="1">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⑵ 安全绳经常保持清洁，用完后妥善存放好，弄脏后可用温水及肥皂水清洗在荫凉处晾干，不可用热水浸泡或日晒火烧。 </a:t>
            </a:r>
            <a:br>
              <a:rPr lang="zh-CN" altLang="en-US" sz="14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⑶  安全绳是防止高处作业人员坠落的防护用品。因为坠落的高度愈大，受到的冲击力愈大，因此，安全绳必须具备下面两个基本条件：</a:t>
            </a:r>
          </a:p>
          <a:p>
            <a:pPr lvl="0" eaLnBrk="1" hangingPunct="1">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     ①  必须有足够的强度来承受人体掉下时的冲击力；</a:t>
            </a:r>
            <a:br>
              <a:rPr lang="zh-CN" altLang="en-US" sz="14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　 ②  可防止人体坠落到能致伤的某一限度</a:t>
            </a:r>
            <a:r>
              <a:rPr lang="en-US" altLang="zh-CN"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latin typeface="Arial" panose="020B0604020202020204" pitchFamily="34" charset="0"/>
                <a:ea typeface="微软雅黑" panose="020B0503020204020204" pitchFamily="34" charset="-122"/>
                <a:sym typeface="Arial" panose="020B0604020202020204" pitchFamily="34" charset="0"/>
              </a:rPr>
              <a:t>即它应在这一限度前就能挂住人体，使之不再往下坠落，人体由高处向下坠落时，如超过某一限度，即使把人用绳拉住，但因所受的冲击力太大，也会使人体内脏损伤而死亡。为此，绳的长度不能太长，要有一定的限度）。</a:t>
            </a:r>
          </a:p>
          <a:p>
            <a:pPr lvl="0" eaLnBrk="1" hangingPunct="1">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⑷  安全绳挂绳长度，在保证操作活动的前提下，要限制在最短的范围内。</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39941" name="Text Box 11"/>
          <p:cNvSpPr/>
          <p:nvPr/>
        </p:nvSpPr>
        <p:spPr>
          <a:xfrm>
            <a:off x="327025" y="542925"/>
            <a:ext cx="1073150" cy="304800"/>
          </a:xfrm>
          <a:prstGeom prst="rect">
            <a:avLst/>
          </a:prstGeom>
          <a:noFill/>
          <a:ln w="9525">
            <a:noFill/>
          </a:ln>
        </p:spPr>
        <p:txBody>
          <a:bodyPr wrap="none" anchor="t">
            <a:spAutoFit/>
          </a:bodyPr>
          <a:lstStyle/>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安全带</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p>
        </p:txBody>
      </p:sp>
      <p:sp>
        <p:nvSpPr>
          <p:cNvPr id="39942" name="Text Box 12"/>
          <p:cNvSpPr/>
          <p:nvPr/>
        </p:nvSpPr>
        <p:spPr>
          <a:xfrm>
            <a:off x="298450" y="4162425"/>
            <a:ext cx="1073150" cy="304800"/>
          </a:xfrm>
          <a:prstGeom prst="rect">
            <a:avLst/>
          </a:prstGeom>
          <a:noFill/>
          <a:ln w="9525">
            <a:noFill/>
          </a:ln>
        </p:spPr>
        <p:txBody>
          <a:bodyPr wrap="none" anchor="t">
            <a:spAutoFit/>
          </a:bodyPr>
          <a:lstStyle/>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安全绳</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p>
        </p:txBody>
      </p:sp>
      <p:sp>
        <p:nvSpPr>
          <p:cNvPr id="39944" name="Rectangle 14"/>
          <p:cNvSpPr/>
          <p:nvPr/>
        </p:nvSpPr>
        <p:spPr>
          <a:xfrm>
            <a:off x="200025" y="79375"/>
            <a:ext cx="49498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solidFill>
                  <a:srgbClr val="009900"/>
                </a:solidFill>
                <a:latin typeface="Arial" panose="020B0604020202020204" pitchFamily="34" charset="0"/>
                <a:ea typeface="微软雅黑" panose="020B0503020204020204" pitchFamily="34" charset="-122"/>
                <a:sym typeface="Arial" panose="020B0604020202020204" pitchFamily="34" charset="0"/>
              </a:rPr>
              <a:t>7</a:t>
            </a:r>
            <a:r>
              <a:rPr lang="zh-CN" altLang="en-US" sz="2400" dirty="0">
                <a:solidFill>
                  <a:srgbClr val="009900"/>
                </a:solidFill>
                <a:latin typeface="Arial" panose="020B0604020202020204" pitchFamily="34" charset="0"/>
                <a:ea typeface="微软雅黑" panose="020B0503020204020204" pitchFamily="34" charset="-122"/>
                <a:sym typeface="Arial" panose="020B0604020202020204" pitchFamily="34" charset="0"/>
              </a:rPr>
              <a:t>）安全带、安全绳的使用注意事项</a:t>
            </a:r>
          </a:p>
        </p:txBody>
      </p:sp>
    </p:spTree>
  </p:cSld>
  <p:clrMapOvr>
    <a:masterClrMapping/>
  </p:clrMapOvr>
  <p:transition spd="slow" advClick="0" advTm="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9218" name="Line 36"/>
          <p:cNvSpPr/>
          <p:nvPr/>
        </p:nvSpPr>
        <p:spPr>
          <a:xfrm flipV="1">
            <a:off x="1743075" y="777875"/>
            <a:ext cx="1238250" cy="9906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19" name="Line 37"/>
          <p:cNvSpPr/>
          <p:nvPr/>
        </p:nvSpPr>
        <p:spPr>
          <a:xfrm>
            <a:off x="2486025" y="3444875"/>
            <a:ext cx="495300" cy="3048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0" name="Line 38"/>
          <p:cNvSpPr/>
          <p:nvPr/>
        </p:nvSpPr>
        <p:spPr>
          <a:xfrm>
            <a:off x="2981325" y="777875"/>
            <a:ext cx="660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1" name="Line 39"/>
          <p:cNvSpPr/>
          <p:nvPr/>
        </p:nvSpPr>
        <p:spPr>
          <a:xfrm>
            <a:off x="2981325" y="3749675"/>
            <a:ext cx="660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2" name="Line 40"/>
          <p:cNvSpPr/>
          <p:nvPr/>
        </p:nvSpPr>
        <p:spPr>
          <a:xfrm flipV="1">
            <a:off x="2727325" y="1539875"/>
            <a:ext cx="914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3" name="Line 41"/>
          <p:cNvSpPr/>
          <p:nvPr/>
        </p:nvSpPr>
        <p:spPr>
          <a:xfrm flipV="1">
            <a:off x="2962275" y="2301875"/>
            <a:ext cx="67945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4" name="Line 42"/>
          <p:cNvSpPr/>
          <p:nvPr/>
        </p:nvSpPr>
        <p:spPr>
          <a:xfrm flipV="1">
            <a:off x="2898775" y="3017838"/>
            <a:ext cx="74295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25" name="Oval 44"/>
          <p:cNvSpPr/>
          <p:nvPr/>
        </p:nvSpPr>
        <p:spPr>
          <a:xfrm>
            <a:off x="85725" y="2904837"/>
            <a:ext cx="259766" cy="389513"/>
          </a:xfrm>
          <a:prstGeom prst="ellipse">
            <a:avLst/>
          </a:prstGeom>
          <a:gradFill rotWithShape="1">
            <a:gsLst>
              <a:gs pos="0">
                <a:srgbClr val="FFFFFF"/>
              </a:gs>
              <a:gs pos="50000">
                <a:srgbClr val="99CC00"/>
              </a:gs>
              <a:gs pos="100000">
                <a:srgbClr val="FFFFFF"/>
              </a:gs>
            </a:gsLst>
            <a:lin ang="2700000"/>
            <a:tileRect/>
          </a:gradFill>
          <a:ln w="38100">
            <a:noFill/>
          </a:ln>
        </p:spPr>
        <p:txBody>
          <a:bodyPr wrap="none" anchor="ctr">
            <a:spAutoFit/>
          </a:bodyP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26" name="Oval 45"/>
          <p:cNvSpPr/>
          <p:nvPr/>
        </p:nvSpPr>
        <p:spPr>
          <a:xfrm>
            <a:off x="276225" y="2903250"/>
            <a:ext cx="2513013" cy="389513"/>
          </a:xfrm>
          <a:prstGeom prst="ellipse">
            <a:avLst/>
          </a:prstGeom>
          <a:gradFill rotWithShape="1">
            <a:gsLst>
              <a:gs pos="0">
                <a:srgbClr val="536E00"/>
              </a:gs>
              <a:gs pos="50000">
                <a:srgbClr val="99CC00"/>
              </a:gs>
              <a:gs pos="100000">
                <a:srgbClr val="536E00"/>
              </a:gs>
            </a:gsLst>
            <a:lin ang="18900000"/>
            <a:tileRect/>
          </a:gradFill>
          <a:ln w="38100">
            <a:noFill/>
          </a:ln>
        </p:spPr>
        <p:txBody>
          <a:bodyPr anchor="ctr">
            <a:spAutoFit/>
          </a:bodyP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27" name="Oval 46"/>
          <p:cNvSpPr/>
          <p:nvPr/>
        </p:nvSpPr>
        <p:spPr>
          <a:xfrm>
            <a:off x="288925" y="2915156"/>
            <a:ext cx="2511425" cy="389513"/>
          </a:xfrm>
          <a:prstGeom prst="ellipse">
            <a:avLst/>
          </a:prstGeom>
          <a:gradFill rotWithShape="1">
            <a:gsLst>
              <a:gs pos="0">
                <a:srgbClr val="618200"/>
              </a:gs>
              <a:gs pos="100000">
                <a:srgbClr val="99CC00">
                  <a:alpha val="0"/>
                </a:srgbClr>
              </a:gs>
            </a:gsLst>
            <a:lin ang="2700000"/>
            <a:tileRect/>
          </a:gradFill>
          <a:ln w="38100">
            <a:noFill/>
          </a:ln>
        </p:spPr>
        <p:txBody>
          <a:bodyPr anchor="ctr">
            <a:spAutoFit/>
          </a:bodyP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28" name="Oval 47"/>
          <p:cNvSpPr/>
          <p:nvPr/>
        </p:nvSpPr>
        <p:spPr>
          <a:xfrm>
            <a:off x="400050" y="2904043"/>
            <a:ext cx="2265363" cy="389513"/>
          </a:xfrm>
          <a:prstGeom prst="ellipse">
            <a:avLst/>
          </a:prstGeom>
          <a:solidFill>
            <a:srgbClr val="000000"/>
          </a:solidFill>
          <a:ln w="38100">
            <a:noFill/>
          </a:ln>
        </p:spPr>
        <p:txBody>
          <a:bodyPr anchor="ctr">
            <a:spAutoFit/>
          </a:bodyP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29" name="Oval 48"/>
          <p:cNvSpPr/>
          <p:nvPr/>
        </p:nvSpPr>
        <p:spPr>
          <a:xfrm>
            <a:off x="436563" y="2087563"/>
            <a:ext cx="2193925" cy="2027237"/>
          </a:xfrm>
          <a:prstGeom prst="ellipse">
            <a:avLst/>
          </a:prstGeom>
          <a:gradFill rotWithShape="1">
            <a:gsLst>
              <a:gs pos="0">
                <a:srgbClr val="636869"/>
              </a:gs>
              <a:gs pos="100000">
                <a:srgbClr val="D6E1E2"/>
              </a:gs>
            </a:gsLst>
            <a:lin ang="5400000"/>
            <a:tileRect/>
          </a:gradFill>
          <a:ln w="9525">
            <a:noFill/>
          </a:ln>
        </p:spPr>
        <p:txBody>
          <a:bodyPr vert="eaVert"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0" name="Oval 49"/>
          <p:cNvSpPr/>
          <p:nvPr/>
        </p:nvSpPr>
        <p:spPr>
          <a:xfrm>
            <a:off x="463550" y="2098675"/>
            <a:ext cx="2143125" cy="1978025"/>
          </a:xfrm>
          <a:prstGeom prst="ellipse">
            <a:avLst/>
          </a:prstGeom>
          <a:gradFill rotWithShape="1">
            <a:gsLst>
              <a:gs pos="0">
                <a:srgbClr val="D6E1E2">
                  <a:alpha val="0"/>
                </a:srgbClr>
              </a:gs>
              <a:gs pos="100000">
                <a:srgbClr val="F1F5F5"/>
              </a:gs>
            </a:gsLst>
            <a:lin ang="5400000"/>
            <a:tileRect/>
          </a:gradFill>
          <a:ln w="9525">
            <a:noFill/>
          </a:ln>
        </p:spPr>
        <p:txBody>
          <a:bodyPr vert="eaVert"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1" name="Oval 50"/>
          <p:cNvSpPr/>
          <p:nvPr/>
        </p:nvSpPr>
        <p:spPr>
          <a:xfrm>
            <a:off x="488950" y="2117725"/>
            <a:ext cx="2035175" cy="1847850"/>
          </a:xfrm>
          <a:prstGeom prst="ellipse">
            <a:avLst/>
          </a:prstGeom>
          <a:gradFill rotWithShape="1">
            <a:gsLst>
              <a:gs pos="0">
                <a:srgbClr val="AAB2B3"/>
              </a:gs>
              <a:gs pos="100000">
                <a:srgbClr val="D6E1E2">
                  <a:alpha val="47841"/>
                </a:srgbClr>
              </a:gs>
            </a:gsLst>
            <a:lin ang="5400000"/>
            <a:tileRect/>
          </a:gradFill>
          <a:ln w="9525">
            <a:noFill/>
          </a:ln>
        </p:spPr>
        <p:txBody>
          <a:bodyPr vert="eaVert"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2" name="Oval 51"/>
          <p:cNvSpPr/>
          <p:nvPr/>
        </p:nvSpPr>
        <p:spPr>
          <a:xfrm>
            <a:off x="606425" y="2170113"/>
            <a:ext cx="1811338" cy="1500187"/>
          </a:xfrm>
          <a:prstGeom prst="ellipse">
            <a:avLst/>
          </a:prstGeom>
          <a:gradFill rotWithShape="1">
            <a:gsLst>
              <a:gs pos="0">
                <a:srgbClr val="FFFFFF"/>
              </a:gs>
              <a:gs pos="100000">
                <a:srgbClr val="D6E1E2">
                  <a:alpha val="38039"/>
                </a:srgbClr>
              </a:gs>
            </a:gsLst>
            <a:lin ang="5400000"/>
            <a:tileRect/>
          </a:gradFill>
          <a:ln w="9525">
            <a:noFill/>
          </a:ln>
        </p:spPr>
        <p:txBody>
          <a:bodyPr vert="eaVert"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3" name="AutoShape 53"/>
          <p:cNvSpPr/>
          <p:nvPr/>
        </p:nvSpPr>
        <p:spPr>
          <a:xfrm>
            <a:off x="3635375" y="54927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4" name="AutoShape 54"/>
          <p:cNvSpPr/>
          <p:nvPr/>
        </p:nvSpPr>
        <p:spPr>
          <a:xfrm>
            <a:off x="3635375" y="129857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5" name="AutoShape 55"/>
          <p:cNvSpPr/>
          <p:nvPr/>
        </p:nvSpPr>
        <p:spPr>
          <a:xfrm>
            <a:off x="3632200" y="204152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6" name="AutoShape 56"/>
          <p:cNvSpPr/>
          <p:nvPr/>
        </p:nvSpPr>
        <p:spPr>
          <a:xfrm>
            <a:off x="3635375" y="280352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7" name="AutoShape 57"/>
          <p:cNvSpPr/>
          <p:nvPr/>
        </p:nvSpPr>
        <p:spPr>
          <a:xfrm>
            <a:off x="3635375" y="3562350"/>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38" name="Oval 59"/>
          <p:cNvSpPr/>
          <p:nvPr/>
        </p:nvSpPr>
        <p:spPr>
          <a:xfrm>
            <a:off x="3341688" y="549275"/>
            <a:ext cx="450850" cy="457200"/>
          </a:xfrm>
          <a:prstGeom prst="ellipse">
            <a:avLst/>
          </a:prstGeom>
          <a:gradFill rotWithShape="1">
            <a:gsLst>
              <a:gs pos="0">
                <a:srgbClr val="E96E29"/>
              </a:gs>
              <a:gs pos="100000">
                <a:srgbClr val="9B491B"/>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一</a:t>
            </a:r>
          </a:p>
        </p:txBody>
      </p:sp>
      <p:sp>
        <p:nvSpPr>
          <p:cNvPr id="9239" name="Oval 60"/>
          <p:cNvSpPr/>
          <p:nvPr/>
        </p:nvSpPr>
        <p:spPr>
          <a:xfrm>
            <a:off x="3336925" y="1311275"/>
            <a:ext cx="463550" cy="454025"/>
          </a:xfrm>
          <a:prstGeom prst="ellipse">
            <a:avLst/>
          </a:prstGeom>
          <a:gradFill rotWithShape="1">
            <a:gsLst>
              <a:gs pos="0">
                <a:srgbClr val="DCDC48"/>
              </a:gs>
              <a:gs pos="100000">
                <a:srgbClr val="939330"/>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二</a:t>
            </a:r>
          </a:p>
        </p:txBody>
      </p:sp>
      <p:sp>
        <p:nvSpPr>
          <p:cNvPr id="9240" name="Oval 61"/>
          <p:cNvSpPr/>
          <p:nvPr/>
        </p:nvSpPr>
        <p:spPr>
          <a:xfrm>
            <a:off x="3336925" y="2073275"/>
            <a:ext cx="463550" cy="460375"/>
          </a:xfrm>
          <a:prstGeom prst="ellipse">
            <a:avLst/>
          </a:prstGeom>
          <a:gradFill rotWithShape="1">
            <a:gsLst>
              <a:gs pos="0">
                <a:srgbClr val="333399"/>
              </a:gs>
              <a:gs pos="100000">
                <a:srgbClr val="222266"/>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三</a:t>
            </a:r>
          </a:p>
        </p:txBody>
      </p:sp>
      <p:sp>
        <p:nvSpPr>
          <p:cNvPr id="9241" name="Oval 62"/>
          <p:cNvSpPr/>
          <p:nvPr/>
        </p:nvSpPr>
        <p:spPr>
          <a:xfrm>
            <a:off x="3343275" y="2789238"/>
            <a:ext cx="450850" cy="457200"/>
          </a:xfrm>
          <a:prstGeom prst="ellipse">
            <a:avLst/>
          </a:prstGeom>
          <a:gradFill rotWithShape="1">
            <a:gsLst>
              <a:gs pos="0">
                <a:srgbClr val="E96E29"/>
              </a:gs>
              <a:gs pos="100000">
                <a:srgbClr val="9B491B"/>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四</a:t>
            </a:r>
          </a:p>
        </p:txBody>
      </p:sp>
      <p:sp>
        <p:nvSpPr>
          <p:cNvPr id="9242" name="Oval 63"/>
          <p:cNvSpPr/>
          <p:nvPr/>
        </p:nvSpPr>
        <p:spPr>
          <a:xfrm>
            <a:off x="3336925" y="3597275"/>
            <a:ext cx="463550" cy="476250"/>
          </a:xfrm>
          <a:prstGeom prst="ellipse">
            <a:avLst/>
          </a:prstGeom>
          <a:gradFill rotWithShape="1">
            <a:gsLst>
              <a:gs pos="0">
                <a:srgbClr val="DCDC48"/>
              </a:gs>
              <a:gs pos="100000">
                <a:srgbClr val="939330"/>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五</a:t>
            </a:r>
          </a:p>
        </p:txBody>
      </p:sp>
      <p:sp>
        <p:nvSpPr>
          <p:cNvPr id="9243" name="Text Box 65"/>
          <p:cNvSpPr/>
          <p:nvPr/>
        </p:nvSpPr>
        <p:spPr>
          <a:xfrm>
            <a:off x="3800475" y="549275"/>
            <a:ext cx="5403850"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a:t>
            </a:r>
            <a:r>
              <a:rPr lang="zh-CN" altLang="en-US" sz="2400">
                <a:latin typeface="Arial" panose="020B0604020202020204" pitchFamily="34" charset="0"/>
                <a:ea typeface="微软雅黑" panose="020B0503020204020204" pitchFamily="34" charset="-122"/>
                <a:sym typeface="Arial" panose="020B0604020202020204" pitchFamily="34" charset="0"/>
              </a:rPr>
              <a:t>概述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44" name="Text Box 67"/>
          <p:cNvSpPr/>
          <p:nvPr/>
        </p:nvSpPr>
        <p:spPr>
          <a:xfrm>
            <a:off x="3800475" y="2073275"/>
            <a:ext cx="5410200"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高处作业安全防护用品使用</a:t>
            </a:r>
            <a:r>
              <a:rPr lang="zh-CN" altLang="en-US" sz="2400">
                <a:latin typeface="Arial" panose="020B0604020202020204" pitchFamily="34" charset="0"/>
                <a:ea typeface="微软雅黑" panose="020B0503020204020204" pitchFamily="34" charset="-122"/>
                <a:sym typeface="Arial" panose="020B0604020202020204" pitchFamily="34" charset="0"/>
              </a:rPr>
              <a:t>常识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45" name="Text Box 68"/>
          <p:cNvSpPr/>
          <p:nvPr/>
        </p:nvSpPr>
        <p:spPr>
          <a:xfrm>
            <a:off x="3800475" y="1311275"/>
            <a:ext cx="5403850"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高处作业安全技术</a:t>
            </a:r>
            <a:r>
              <a:rPr lang="zh-CN" altLang="en-US" sz="2400">
                <a:latin typeface="Arial" panose="020B0604020202020204" pitchFamily="34" charset="0"/>
                <a:ea typeface="微软雅黑" panose="020B0503020204020204" pitchFamily="34" charset="-122"/>
                <a:sym typeface="Arial" panose="020B0604020202020204" pitchFamily="34" charset="0"/>
              </a:rPr>
              <a:t>常识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46" name="Text Box 70"/>
          <p:cNvSpPr/>
          <p:nvPr/>
        </p:nvSpPr>
        <p:spPr>
          <a:xfrm>
            <a:off x="3800475" y="2789238"/>
            <a:ext cx="5394325"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高处作业事故案例</a:t>
            </a:r>
            <a:r>
              <a:rPr lang="zh-CN" altLang="en-US" sz="2400">
                <a:latin typeface="Arial" panose="020B0604020202020204" pitchFamily="34" charset="0"/>
                <a:ea typeface="微软雅黑" panose="020B0503020204020204" pitchFamily="34" charset="-122"/>
                <a:sym typeface="Arial" panose="020B0604020202020204" pitchFamily="34" charset="0"/>
              </a:rPr>
              <a:t>分析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47" name="Line 71"/>
          <p:cNvSpPr/>
          <p:nvPr/>
        </p:nvSpPr>
        <p:spPr>
          <a:xfrm>
            <a:off x="2981325" y="5273675"/>
            <a:ext cx="660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48" name="AutoShape 72"/>
          <p:cNvSpPr/>
          <p:nvPr/>
        </p:nvSpPr>
        <p:spPr>
          <a:xfrm>
            <a:off x="3648075" y="504507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49" name="Oval 73"/>
          <p:cNvSpPr/>
          <p:nvPr/>
        </p:nvSpPr>
        <p:spPr>
          <a:xfrm>
            <a:off x="3336925" y="5045075"/>
            <a:ext cx="463550" cy="460375"/>
          </a:xfrm>
          <a:prstGeom prst="ellipse">
            <a:avLst/>
          </a:prstGeom>
          <a:gradFill rotWithShape="1">
            <a:gsLst>
              <a:gs pos="0">
                <a:srgbClr val="333399"/>
              </a:gs>
              <a:gs pos="100000">
                <a:srgbClr val="222266"/>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七</a:t>
            </a:r>
          </a:p>
        </p:txBody>
      </p:sp>
      <p:sp>
        <p:nvSpPr>
          <p:cNvPr id="9250" name="Text Box 74"/>
          <p:cNvSpPr/>
          <p:nvPr/>
        </p:nvSpPr>
        <p:spPr>
          <a:xfrm>
            <a:off x="3800475" y="3597275"/>
            <a:ext cx="5384800"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高处作业项目</a:t>
            </a:r>
            <a:r>
              <a:rPr lang="zh-CN" altLang="en-US" sz="2400">
                <a:latin typeface="Arial" panose="020B0604020202020204" pitchFamily="34" charset="0"/>
                <a:ea typeface="微软雅黑" panose="020B0503020204020204" pitchFamily="34" charset="-122"/>
                <a:sym typeface="Arial" panose="020B0604020202020204" pitchFamily="34" charset="0"/>
              </a:rPr>
              <a:t>安全分析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51" name="Line 75"/>
          <p:cNvSpPr/>
          <p:nvPr/>
        </p:nvSpPr>
        <p:spPr>
          <a:xfrm>
            <a:off x="2124075" y="4359275"/>
            <a:ext cx="850900" cy="9144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52" name="Text Box 76"/>
          <p:cNvSpPr/>
          <p:nvPr/>
        </p:nvSpPr>
        <p:spPr>
          <a:xfrm>
            <a:off x="3800475" y="5045075"/>
            <a:ext cx="5394325"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安全管理注意</a:t>
            </a:r>
            <a:r>
              <a:rPr lang="zh-CN" altLang="en-US" sz="2400">
                <a:latin typeface="Arial" panose="020B0604020202020204" pitchFamily="34" charset="0"/>
                <a:ea typeface="微软雅黑" panose="020B0503020204020204" pitchFamily="34" charset="-122"/>
                <a:sym typeface="Arial" panose="020B0604020202020204" pitchFamily="34" charset="0"/>
              </a:rPr>
              <a:t>事项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53" name="Line 77"/>
          <p:cNvSpPr/>
          <p:nvPr/>
        </p:nvSpPr>
        <p:spPr>
          <a:xfrm>
            <a:off x="2981325" y="6035675"/>
            <a:ext cx="660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54" name="AutoShape 78"/>
          <p:cNvSpPr/>
          <p:nvPr/>
        </p:nvSpPr>
        <p:spPr>
          <a:xfrm>
            <a:off x="3632200" y="577532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55" name="Oval 79"/>
          <p:cNvSpPr/>
          <p:nvPr/>
        </p:nvSpPr>
        <p:spPr>
          <a:xfrm>
            <a:off x="3336925" y="5807075"/>
            <a:ext cx="463550" cy="460375"/>
          </a:xfrm>
          <a:prstGeom prst="ellipse">
            <a:avLst/>
          </a:prstGeom>
          <a:gradFill rotWithShape="1">
            <a:gsLst>
              <a:gs pos="0">
                <a:srgbClr val="333399"/>
              </a:gs>
              <a:gs pos="100000">
                <a:srgbClr val="222266"/>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八</a:t>
            </a:r>
          </a:p>
        </p:txBody>
      </p:sp>
      <p:sp>
        <p:nvSpPr>
          <p:cNvPr id="9256" name="Line 80"/>
          <p:cNvSpPr/>
          <p:nvPr/>
        </p:nvSpPr>
        <p:spPr>
          <a:xfrm>
            <a:off x="1590675" y="4435475"/>
            <a:ext cx="1384300" cy="16002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57" name="Text Box 81"/>
          <p:cNvSpPr/>
          <p:nvPr/>
        </p:nvSpPr>
        <p:spPr>
          <a:xfrm>
            <a:off x="3800475" y="5807075"/>
            <a:ext cx="5394325"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异常情况紧急应对</a:t>
            </a:r>
            <a:r>
              <a:rPr lang="zh-CN" altLang="en-US" sz="2400">
                <a:latin typeface="Arial" panose="020B0604020202020204" pitchFamily="34" charset="0"/>
                <a:ea typeface="微软雅黑" panose="020B0503020204020204" pitchFamily="34" charset="-122"/>
                <a:sym typeface="Arial" panose="020B0604020202020204" pitchFamily="34" charset="0"/>
              </a:rPr>
              <a:t>流程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58" name="Rectangle 4"/>
          <p:cNvSpPr/>
          <p:nvPr/>
        </p:nvSpPr>
        <p:spPr>
          <a:xfrm>
            <a:off x="352425" y="2606675"/>
            <a:ext cx="2305050" cy="685800"/>
          </a:xfrm>
          <a:prstGeom prst="rect">
            <a:avLst/>
          </a:prstGeom>
          <a:noFill/>
          <a:ln w="9525">
            <a:noFill/>
          </a:ln>
        </p:spPr>
        <p:txBody>
          <a:bodyPr lIns="0" rIns="0" anchor="ctr"/>
          <a:lstStyle/>
          <a:p>
            <a:pPr lvl="0" algn="ctr" eaLnBrk="1" hangingPunct="1">
              <a:buClr>
                <a:srgbClr val="000000"/>
              </a:buClr>
              <a:buSzPct val="100000"/>
            </a:pPr>
            <a:r>
              <a:rPr lang="zh-CN" altLang="en-US" sz="6000" dirty="0">
                <a:solidFill>
                  <a:srgbClr val="990000"/>
                </a:solidFill>
                <a:latin typeface="Arial" panose="020B0604020202020204" pitchFamily="34" charset="0"/>
                <a:ea typeface="微软雅黑" panose="020B0503020204020204" pitchFamily="34" charset="-122"/>
                <a:sym typeface="Arial" panose="020B0604020202020204" pitchFamily="34" charset="0"/>
              </a:rPr>
              <a:t>目录</a:t>
            </a:r>
          </a:p>
        </p:txBody>
      </p:sp>
      <p:sp>
        <p:nvSpPr>
          <p:cNvPr id="9259" name="Line 83"/>
          <p:cNvSpPr/>
          <p:nvPr/>
        </p:nvSpPr>
        <p:spPr>
          <a:xfrm>
            <a:off x="2974975" y="4587875"/>
            <a:ext cx="660400" cy="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60" name="AutoShape 84"/>
          <p:cNvSpPr/>
          <p:nvPr/>
        </p:nvSpPr>
        <p:spPr>
          <a:xfrm>
            <a:off x="3641725" y="4359275"/>
            <a:ext cx="5530850" cy="488950"/>
          </a:xfrm>
          <a:prstGeom prst="roundRect">
            <a:avLst>
              <a:gd name="adj" fmla="val 50000"/>
            </a:avLst>
          </a:prstGeom>
          <a:gradFill rotWithShape="1">
            <a:gsLst>
              <a:gs pos="0">
                <a:srgbClr val="F8F8F8"/>
              </a:gs>
              <a:gs pos="100000">
                <a:srgbClr val="BEBEBE"/>
              </a:gs>
            </a:gsLst>
            <a:lin ang="5400000"/>
            <a:tileRect/>
          </a:grad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61" name="Oval 85"/>
          <p:cNvSpPr/>
          <p:nvPr/>
        </p:nvSpPr>
        <p:spPr>
          <a:xfrm>
            <a:off x="3330575" y="4359275"/>
            <a:ext cx="463550" cy="460375"/>
          </a:xfrm>
          <a:prstGeom prst="ellipse">
            <a:avLst/>
          </a:prstGeom>
          <a:gradFill rotWithShape="1">
            <a:gsLst>
              <a:gs pos="0">
                <a:srgbClr val="333399"/>
              </a:gs>
              <a:gs pos="100000">
                <a:srgbClr val="222266"/>
              </a:gs>
            </a:gsLst>
            <a:path path="shape">
              <a:fillToRect l="50000" t="50000" r="50000" b="50000"/>
            </a:path>
            <a:tileRect/>
          </a:gra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pPr lvl="0" algn="ctr" eaLnBrk="1" hangingPunct="1">
              <a:buClr>
                <a:srgbClr val="000000"/>
              </a:buClr>
              <a:buSzPct val="100000"/>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六</a:t>
            </a:r>
          </a:p>
        </p:txBody>
      </p:sp>
      <p:sp>
        <p:nvSpPr>
          <p:cNvPr id="9262" name="Line 86"/>
          <p:cNvSpPr/>
          <p:nvPr/>
        </p:nvSpPr>
        <p:spPr>
          <a:xfrm>
            <a:off x="2505075" y="4130675"/>
            <a:ext cx="463550" cy="4572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63" name="Text Box 87"/>
          <p:cNvSpPr/>
          <p:nvPr/>
        </p:nvSpPr>
        <p:spPr>
          <a:xfrm>
            <a:off x="3800475" y="4359275"/>
            <a:ext cx="5384800" cy="457200"/>
          </a:xfrm>
          <a:prstGeom prst="rect">
            <a:avLst/>
          </a:prstGeom>
          <a:noFill/>
          <a:ln w="9525">
            <a:noFill/>
          </a:ln>
        </p:spPr>
        <p:txBody>
          <a:bodyPr anchor="t">
            <a:spAutoFit/>
          </a:bodyPr>
          <a:lstStyle/>
          <a:p>
            <a:pPr lvl="0" eaLnBrk="1" hangingPunct="1">
              <a:spcBef>
                <a:spcPct val="20000"/>
              </a:spcBef>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施工作业</a:t>
            </a:r>
            <a:r>
              <a:rPr lang="zh-CN" altLang="en-US" sz="2400">
                <a:latin typeface="Arial" panose="020B0604020202020204" pitchFamily="34" charset="0"/>
                <a:ea typeface="微软雅黑" panose="020B0503020204020204" pitchFamily="34" charset="-122"/>
                <a:sym typeface="Arial" panose="020B0604020202020204" pitchFamily="34" charset="0"/>
              </a:rPr>
              <a:t>安全管理                    </a:t>
            </a:r>
            <a:endParaRPr lang="en-US" altLang="zh-CN"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9264" name="Line 88"/>
          <p:cNvSpPr/>
          <p:nvPr/>
        </p:nvSpPr>
        <p:spPr>
          <a:xfrm flipV="1">
            <a:off x="2276475" y="1539875"/>
            <a:ext cx="476250" cy="3810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265" name="Line 89"/>
          <p:cNvSpPr/>
          <p:nvPr/>
        </p:nvSpPr>
        <p:spPr>
          <a:xfrm flipV="1">
            <a:off x="2809875" y="2301875"/>
            <a:ext cx="171450" cy="152400"/>
          </a:xfrm>
          <a:prstGeom prst="line">
            <a:avLst/>
          </a:prstGeom>
          <a:ln w="12700" cap="rnd" cmpd="sng">
            <a:solidFill>
              <a:srgbClr val="003366"/>
            </a:solidFill>
            <a:prstDash val="sysDot"/>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29</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40962" name="Rectangle 2"/>
          <p:cNvSpPr/>
          <p:nvPr/>
        </p:nvSpPr>
        <p:spPr>
          <a:xfrm>
            <a:off x="323850" y="260350"/>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8</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）安全带、安全绳的保养</a:t>
            </a:r>
          </a:p>
        </p:txBody>
      </p:sp>
      <p:sp>
        <p:nvSpPr>
          <p:cNvPr id="40963" name="Rectangle 3"/>
          <p:cNvSpPr/>
          <p:nvPr/>
        </p:nvSpPr>
        <p:spPr>
          <a:xfrm>
            <a:off x="755650" y="1323975"/>
            <a:ext cx="8007350" cy="3384550"/>
          </a:xfrm>
          <a:prstGeom prst="rect">
            <a:avLst/>
          </a:prstGeom>
          <a:noFill/>
          <a:ln w="12700">
            <a:noFill/>
          </a:ln>
        </p:spPr>
        <p:txBody>
          <a:bodyPr lIns="90488" tIns="44450" rIns="90488" bIns="44450" anchor="t"/>
          <a:lstStyle/>
          <a:p>
            <a:pPr marL="517525" lvl="0" indent="-517525" eaLnBrk="1" hangingPunct="1">
              <a:lnSpc>
                <a:spcPct val="125000"/>
              </a:lnSpc>
              <a:spcBef>
                <a:spcPts val="900"/>
              </a:spcBef>
              <a:spcAft>
                <a:spcPts val="200"/>
              </a:spcAft>
              <a:buClr>
                <a:schemeClr val="accent1"/>
              </a:buClr>
              <a:buSzPct val="80000"/>
            </a:pPr>
            <a:r>
              <a:rPr lang="en-US" altLang="zh-CN" sz="2000" dirty="0">
                <a:latin typeface="Arial" panose="020B0604020202020204" pitchFamily="34" charset="0"/>
                <a:ea typeface="微软雅黑" panose="020B0503020204020204" pitchFamily="34" charset="-122"/>
                <a:sym typeface="Arial" panose="020B0604020202020204" pitchFamily="34" charset="0"/>
              </a:rPr>
              <a:t>⑴ </a:t>
            </a:r>
            <a:r>
              <a:rPr lang="zh-CN" altLang="en-US" sz="2000" dirty="0">
                <a:latin typeface="Arial" panose="020B0604020202020204" pitchFamily="34" charset="0"/>
                <a:ea typeface="微软雅黑" panose="020B0503020204020204" pitchFamily="34" charset="-122"/>
                <a:sym typeface="Arial" panose="020B0604020202020204" pitchFamily="34" charset="0"/>
              </a:rPr>
              <a:t>安全带、安全绳保持清洁；金属部件加油防锈</a:t>
            </a:r>
          </a:p>
          <a:p>
            <a:pPr marL="517525" lvl="0" indent="-517525" eaLnBrk="1" hangingPunct="1">
              <a:lnSpc>
                <a:spcPct val="125000"/>
              </a:lnSpc>
              <a:spcBef>
                <a:spcPts val="900"/>
              </a:spcBef>
              <a:spcAft>
                <a:spcPts val="200"/>
              </a:spcAft>
              <a:buClr>
                <a:schemeClr val="accent1"/>
              </a:buClr>
              <a:buSzPct val="80000"/>
            </a:pPr>
            <a:r>
              <a:rPr lang="zh-CN" altLang="en-US" sz="2000" dirty="0">
                <a:latin typeface="Arial" panose="020B0604020202020204" pitchFamily="34" charset="0"/>
                <a:ea typeface="微软雅黑" panose="020B0503020204020204" pitchFamily="34" charset="-122"/>
                <a:sym typeface="Arial" panose="020B0604020202020204" pitchFamily="34" charset="0"/>
              </a:rPr>
              <a:t>⑵ 避免存放在以下环境</a:t>
            </a:r>
          </a:p>
          <a:p>
            <a:pPr marL="517525" lvl="0" indent="-517525" eaLnBrk="1" hangingPunct="1">
              <a:lnSpc>
                <a:spcPct val="125000"/>
              </a:lnSpc>
              <a:spcBef>
                <a:spcPts val="900"/>
              </a:spcBef>
              <a:spcAft>
                <a:spcPts val="200"/>
              </a:spcAft>
              <a:buClr>
                <a:schemeClr val="accent1"/>
              </a:buClr>
              <a:buSzPct val="80000"/>
            </a:pPr>
            <a:r>
              <a:rPr lang="zh-CN" altLang="en-US" sz="2000" dirty="0">
                <a:latin typeface="Arial" panose="020B0604020202020204" pitchFamily="34" charset="0"/>
                <a:ea typeface="微软雅黑" panose="020B0503020204020204" pitchFamily="34" charset="-122"/>
                <a:sym typeface="Arial" panose="020B0604020202020204" pitchFamily="34" charset="0"/>
              </a:rPr>
              <a:t>     </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高温与潮湿</a:t>
            </a:r>
          </a:p>
          <a:p>
            <a:pPr marL="517525" lvl="0" indent="-517525" eaLnBrk="1" hangingPunct="1">
              <a:lnSpc>
                <a:spcPct val="125000"/>
              </a:lnSpc>
              <a:spcBef>
                <a:spcPts val="900"/>
              </a:spcBef>
              <a:spcAft>
                <a:spcPts val="200"/>
              </a:spcAft>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      </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曝晒与肮脏</a:t>
            </a:r>
          </a:p>
          <a:p>
            <a:pPr marL="517525" lvl="0" indent="-517525" eaLnBrk="1" hangingPunct="1">
              <a:lnSpc>
                <a:spcPct val="125000"/>
              </a:lnSpc>
              <a:spcBef>
                <a:spcPts val="900"/>
              </a:spcBef>
              <a:spcAft>
                <a:spcPts val="200"/>
              </a:spcAft>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      </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存在化学物品或化学气体；</a:t>
            </a:r>
          </a:p>
          <a:p>
            <a:pPr marL="517525" lvl="0" indent="-517525" eaLnBrk="1" hangingPunct="1">
              <a:lnSpc>
                <a:spcPct val="125000"/>
              </a:lnSpc>
              <a:spcBef>
                <a:spcPts val="900"/>
              </a:spcBef>
              <a:spcAft>
                <a:spcPts val="200"/>
              </a:spcAft>
              <a:buClr>
                <a:schemeClr val="accent1"/>
              </a:buClr>
              <a:buSzPct val="80000"/>
            </a:pPr>
            <a:r>
              <a:rPr lang="zh-CN" altLang="en-US" sz="1800" dirty="0">
                <a:latin typeface="Arial" panose="020B0604020202020204" pitchFamily="34" charset="0"/>
                <a:ea typeface="微软雅黑" panose="020B0503020204020204" pitchFamily="34" charset="-122"/>
                <a:sym typeface="Arial" panose="020B0604020202020204" pitchFamily="34" charset="0"/>
              </a:rPr>
              <a:t>      </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鼠患及昆虫滋生</a:t>
            </a:r>
          </a:p>
          <a:p>
            <a:pPr marL="517525" lvl="0" indent="-517525" eaLnBrk="1" hangingPunct="1">
              <a:lnSpc>
                <a:spcPct val="125000"/>
              </a:lnSpc>
              <a:spcBef>
                <a:spcPts val="900"/>
              </a:spcBef>
              <a:spcAft>
                <a:spcPts val="200"/>
              </a:spcAft>
              <a:buClr>
                <a:schemeClr val="accent1"/>
              </a:buClr>
              <a:buSzPct val="80000"/>
            </a:pPr>
            <a:r>
              <a:rPr lang="zh-CN" altLang="en-US" sz="2000" dirty="0">
                <a:latin typeface="Arial" panose="020B0604020202020204" pitchFamily="34" charset="0"/>
                <a:ea typeface="微软雅黑" panose="020B0503020204020204" pitchFamily="34" charset="-122"/>
                <a:sym typeface="Arial" panose="020B0604020202020204" pitchFamily="34" charset="0"/>
              </a:rPr>
              <a:t>⑶ 定期检查及更换</a:t>
            </a:r>
          </a:p>
          <a:p>
            <a:pPr marL="517525" lvl="0" indent="-517525" eaLnBrk="1" hangingPunct="1">
              <a:lnSpc>
                <a:spcPct val="125000"/>
              </a:lnSpc>
              <a:spcBef>
                <a:spcPts val="900"/>
              </a:spcBef>
              <a:spcAft>
                <a:spcPts val="200"/>
              </a:spcAft>
              <a:buClr>
                <a:schemeClr val="accent1"/>
              </a:buClr>
              <a:buSzPct val="80000"/>
            </a:pP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30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648"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987"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3</a:t>
            </a:r>
            <a:r>
              <a:rPr lang="zh-CN" altLang="en-US" sz="2600" dirty="0">
                <a:latin typeface="Arial" panose="020B0604020202020204" pitchFamily="34" charset="0"/>
                <a:ea typeface="微软雅黑" panose="020B0503020204020204" pitchFamily="34" charset="-122"/>
                <a:sym typeface="Arial" panose="020B0604020202020204" pitchFamily="34" charset="0"/>
              </a:rPr>
              <a:t>、安全网</a:t>
            </a:r>
          </a:p>
        </p:txBody>
      </p:sp>
      <p:sp>
        <p:nvSpPr>
          <p:cNvPr id="41988" name="Rectangle 12"/>
          <p:cNvSpPr/>
          <p:nvPr/>
        </p:nvSpPr>
        <p:spPr>
          <a:xfrm>
            <a:off x="285750" y="1154113"/>
            <a:ext cx="9328150" cy="1162050"/>
          </a:xfrm>
          <a:prstGeom prst="rect">
            <a:avLst/>
          </a:prstGeom>
          <a:noFill/>
          <a:ln w="9525">
            <a:noFill/>
          </a:ln>
        </p:spPr>
        <p:txBody>
          <a:bodyPr anchor="t">
            <a:spAutoFit/>
          </a:bodyPr>
          <a:lstStyle/>
          <a:p>
            <a:pPr lvl="0" eaLnBrk="1" hangingPunct="1">
              <a:lnSpc>
                <a:spcPct val="125000"/>
              </a:lnSpc>
              <a:buClr>
                <a:srgbClr val="000000"/>
              </a:buClr>
              <a:buSzPct val="100000"/>
            </a:pPr>
            <a:r>
              <a:rPr lang="en-US" altLang="zh-CN" sz="2400" b="0" dirty="0">
                <a:solidFill>
                  <a:schemeClr val="hlink"/>
                </a:solidFill>
                <a:latin typeface="Arial" panose="020B0604020202020204" pitchFamily="34" charset="0"/>
                <a:ea typeface="微软雅黑" panose="020B0503020204020204" pitchFamily="34" charset="-122"/>
                <a:sym typeface="Arial" panose="020B0604020202020204" pitchFamily="34" charset="0"/>
              </a:rPr>
              <a:t>1</a:t>
            </a:r>
            <a:r>
              <a:rPr lang="zh-CN" altLang="en-US" sz="2400" b="0" dirty="0">
                <a:solidFill>
                  <a:schemeClr val="hlink"/>
                </a:solidFill>
                <a:latin typeface="Arial" panose="020B0604020202020204" pitchFamily="34" charset="0"/>
                <a:ea typeface="微软雅黑" panose="020B0503020204020204" pitchFamily="34" charset="-122"/>
                <a:sym typeface="Arial" panose="020B0604020202020204" pitchFamily="34" charset="0"/>
              </a:rPr>
              <a:t>）安全网的防护作用</a:t>
            </a:r>
          </a:p>
          <a:p>
            <a:pPr lvl="0" eaLnBrk="1" hangingPunct="1">
              <a:lnSpc>
                <a:spcPct val="125000"/>
              </a:lnSpc>
              <a:buClr>
                <a:srgbClr val="000000"/>
              </a:buClr>
              <a:buSzPct val="100000"/>
            </a:pPr>
            <a:r>
              <a:rPr lang="zh-CN" altLang="en-US" sz="1600" b="0" dirty="0">
                <a:solidFill>
                  <a:schemeClr val="hlink"/>
                </a:solidFill>
                <a:latin typeface="Arial" panose="020B0604020202020204" pitchFamily="34" charset="0"/>
                <a:ea typeface="微软雅黑" panose="020B0503020204020204" pitchFamily="34" charset="-122"/>
                <a:sym typeface="Arial" panose="020B0604020202020204" pitchFamily="34" charset="0"/>
              </a:rPr>
              <a:t>      安全网用来防止高处作业人员或物体坠落，避免或减轻坠落伤亡或落物伤人。它对高处作业人员和作业面有整体防护功能。</a:t>
            </a:r>
          </a:p>
        </p:txBody>
      </p:sp>
      <p:sp>
        <p:nvSpPr>
          <p:cNvPr id="41989" name="Rectangle 14"/>
          <p:cNvSpPr/>
          <p:nvPr/>
        </p:nvSpPr>
        <p:spPr>
          <a:xfrm>
            <a:off x="323850" y="2692400"/>
            <a:ext cx="9410700" cy="1989138"/>
          </a:xfrm>
          <a:prstGeom prst="rect">
            <a:avLst/>
          </a:prstGeom>
          <a:noFill/>
          <a:ln w="9525">
            <a:noFill/>
          </a:ln>
        </p:spPr>
        <p:txBody>
          <a:bodyPr anchor="t">
            <a:spAutoFit/>
          </a:bodyPr>
          <a:lstStyle/>
          <a:p>
            <a:pPr lvl="0" eaLnBrk="1" hangingPunct="1">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2</a:t>
            </a:r>
            <a:r>
              <a:rPr lang="zh-CN" altLang="en-US" sz="2400" b="0" dirty="0">
                <a:latin typeface="Arial" panose="020B0604020202020204" pitchFamily="34" charset="0"/>
                <a:ea typeface="微软雅黑" panose="020B0503020204020204" pitchFamily="34" charset="-122"/>
                <a:sym typeface="Arial" panose="020B0604020202020204" pitchFamily="34" charset="0"/>
              </a:rPr>
              <a:t>）安全网构造说明</a:t>
            </a:r>
          </a:p>
          <a:p>
            <a:pPr lvl="0" eaLnBrk="1" hangingPunct="1">
              <a:lnSpc>
                <a:spcPct val="125000"/>
              </a:lnSpc>
              <a:buClr>
                <a:srgbClr val="000000"/>
              </a:buClr>
              <a:buSzPct val="100000"/>
            </a:pPr>
            <a:r>
              <a:rPr lang="zh-CN" altLang="en-US" sz="1600" b="0" dirty="0">
                <a:solidFill>
                  <a:schemeClr val="hlink"/>
                </a:solidFill>
                <a:latin typeface="Arial" panose="020B0604020202020204" pitchFamily="34" charset="0"/>
                <a:ea typeface="微软雅黑" panose="020B0503020204020204" pitchFamily="34" charset="-122"/>
                <a:sym typeface="Arial" panose="020B0604020202020204" pitchFamily="34" charset="0"/>
              </a:rPr>
              <a:t>       </a:t>
            </a:r>
            <a:r>
              <a:rPr lang="zh-CN" altLang="en-US" sz="1600" b="0" dirty="0">
                <a:latin typeface="Arial" panose="020B0604020202020204" pitchFamily="34" charset="0"/>
                <a:ea typeface="微软雅黑" panose="020B0503020204020204" pitchFamily="34" charset="-122"/>
                <a:sym typeface="Arial" panose="020B0604020202020204" pitchFamily="34" charset="0"/>
              </a:rPr>
              <a:t>安全网的结构是由网体、边绳、系绳等组成。网体是由单丝线、绳等经编织（手工编织或机编织）而成，为安全网的主体。边绳是沿网体边缘与网体连接的绳，有固定安全网形状和加强抗冲力的作用。系绳是把安全网固定在支撑物（架上）的绳。为了增加安全网的强度，还可以在安全网（平网）的网体中有规则地穿些筋绳。</a:t>
            </a:r>
          </a:p>
          <a:p>
            <a:pPr lvl="0" eaLnBrk="1" hangingPunct="1">
              <a:lnSpc>
                <a:spcPct val="125000"/>
              </a:lnSpc>
              <a:buClr>
                <a:srgbClr val="000000"/>
              </a:buClr>
              <a:buSzPct val="100000"/>
            </a:pPr>
            <a:endParaRPr lang="en-US" altLang="zh-CN" sz="1600" b="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31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43010" name="Rectangle 7"/>
          <p:cNvSpPr/>
          <p:nvPr/>
        </p:nvSpPr>
        <p:spPr>
          <a:xfrm>
            <a:off x="466725" y="5203825"/>
            <a:ext cx="9582150" cy="1465263"/>
          </a:xfrm>
          <a:prstGeom prst="rect">
            <a:avLst/>
          </a:prstGeom>
          <a:noFill/>
          <a:ln w="9525">
            <a:noFill/>
          </a:ln>
        </p:spPr>
        <p:txBody>
          <a:bodyPr anchor="ctr">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①  </a:t>
            </a:r>
            <a:r>
              <a:rPr lang="zh-CN" altLang="en-US" sz="1800" b="0" dirty="0">
                <a:latin typeface="Arial" panose="020B0604020202020204" pitchFamily="34" charset="0"/>
                <a:ea typeface="微软雅黑" panose="020B0503020204020204" pitchFamily="34" charset="-122"/>
                <a:sym typeface="Arial" panose="020B0604020202020204" pitchFamily="34" charset="0"/>
              </a:rPr>
              <a:t>要选用有合格证的安全网（</a:t>
            </a:r>
            <a:r>
              <a:rPr lang="zh-CN" altLang="en-US" b="0" dirty="0">
                <a:latin typeface="Arial" panose="020B0604020202020204" pitchFamily="34" charset="0"/>
                <a:ea typeface="微软雅黑" panose="020B0503020204020204" pitchFamily="34" charset="-122"/>
                <a:sym typeface="Arial" panose="020B0604020202020204" pitchFamily="34" charset="0"/>
              </a:rPr>
              <a:t>安全平网和安全立网产品应符合国家标准</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安全网</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的规定）</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②  安全网若有破损、老化应及时更换。</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③  安全网与架体连接不宜绷得太紧，系结点要沿边分布均匀、绑牢。</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④  立网不得作为平网使用。</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⑤  立网必须选用密目式安全网</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产品应符合国标</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密目式安全立网</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的规定</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sp>
        <p:nvSpPr>
          <p:cNvPr id="43011" name="Rectangle 8"/>
          <p:cNvSpPr/>
          <p:nvPr/>
        </p:nvSpPr>
        <p:spPr>
          <a:xfrm>
            <a:off x="152400" y="260350"/>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3</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）安全网的类型</a:t>
            </a:r>
          </a:p>
        </p:txBody>
      </p:sp>
      <p:sp>
        <p:nvSpPr>
          <p:cNvPr id="43012" name="Rectangle 9"/>
          <p:cNvSpPr/>
          <p:nvPr/>
        </p:nvSpPr>
        <p:spPr>
          <a:xfrm>
            <a:off x="238125" y="4460875"/>
            <a:ext cx="6781800" cy="895350"/>
          </a:xfrm>
          <a:prstGeom prst="rect">
            <a:avLst/>
          </a:prstGeom>
          <a:noFill/>
          <a:ln w="9525">
            <a:noFill/>
          </a:ln>
        </p:spPr>
        <p:txBody>
          <a:bodyPr lIns="92075" tIns="46038" rIns="92075" bIns="46038" anchor="ctr"/>
          <a:lstStyle/>
          <a:p>
            <a:pPr lvl="0" eaLnBrk="0" hangingPunct="0">
              <a:buClr>
                <a:srgbClr val="000000"/>
              </a:buClr>
              <a:buSzPct val="100000"/>
            </a:pPr>
            <a:r>
              <a:rPr lang="en-US" altLang="zh-CN"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4</a:t>
            </a:r>
            <a:r>
              <a:rPr lang="zh-CN" altLang="en-US" sz="2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）安全网使用注意事项</a:t>
            </a:r>
          </a:p>
        </p:txBody>
      </p:sp>
      <p:pic>
        <p:nvPicPr>
          <p:cNvPr id="43013" name="Picture 10"/>
          <p:cNvPicPr preferRelativeResize="0"/>
          <p:nvPr/>
        </p:nvPicPr>
        <p:blipFill>
          <a:blip r:embed="rId3"/>
          <a:srcRect l="10506" t="32222" r="11365" b="6667"/>
          <a:stretch>
            <a:fillRect/>
          </a:stretch>
        </p:blipFill>
        <p:spPr>
          <a:xfrm>
            <a:off x="6172200" y="2428875"/>
            <a:ext cx="1666875" cy="1619250"/>
          </a:xfrm>
          <a:prstGeom prst="rect">
            <a:avLst/>
          </a:prstGeom>
          <a:noFill/>
          <a:ln w="9525" cap="flat" cmpd="sng">
            <a:solidFill>
              <a:srgbClr val="000000"/>
            </a:solidFill>
            <a:prstDash val="solid"/>
            <a:miter/>
            <a:headEnd type="none" w="med" len="med"/>
            <a:tailEnd type="none" w="med" len="med"/>
          </a:ln>
        </p:spPr>
      </p:pic>
      <p:pic>
        <p:nvPicPr>
          <p:cNvPr id="43014" name="Picture 11"/>
          <p:cNvPicPr preferRelativeResize="0"/>
          <p:nvPr/>
        </p:nvPicPr>
        <p:blipFill>
          <a:blip r:embed="rId4"/>
          <a:stretch>
            <a:fillRect/>
          </a:stretch>
        </p:blipFill>
        <p:spPr>
          <a:xfrm>
            <a:off x="962025" y="2389188"/>
            <a:ext cx="1846263" cy="1620837"/>
          </a:xfrm>
          <a:prstGeom prst="rect">
            <a:avLst/>
          </a:prstGeom>
          <a:noFill/>
          <a:ln w="9525" cap="flat" cmpd="sng">
            <a:solidFill>
              <a:srgbClr val="000000"/>
            </a:solidFill>
            <a:prstDash val="solid"/>
            <a:miter/>
            <a:headEnd type="none" w="med" len="med"/>
            <a:tailEnd type="none" w="med" len="med"/>
          </a:ln>
        </p:spPr>
      </p:pic>
      <p:sp>
        <p:nvSpPr>
          <p:cNvPr id="43015" name="Text Box 12"/>
          <p:cNvSpPr/>
          <p:nvPr/>
        </p:nvSpPr>
        <p:spPr>
          <a:xfrm>
            <a:off x="1174750" y="4048125"/>
            <a:ext cx="14287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密目式安全立网</a:t>
            </a:r>
          </a:p>
        </p:txBody>
      </p:sp>
      <p:sp>
        <p:nvSpPr>
          <p:cNvPr id="43016" name="Text Box 13"/>
          <p:cNvSpPr/>
          <p:nvPr/>
        </p:nvSpPr>
        <p:spPr>
          <a:xfrm>
            <a:off x="6753225" y="4113213"/>
            <a:ext cx="5397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平网</a:t>
            </a:r>
          </a:p>
        </p:txBody>
      </p:sp>
      <p:sp>
        <p:nvSpPr>
          <p:cNvPr id="43017" name="Rectangle 16"/>
          <p:cNvSpPr/>
          <p:nvPr/>
        </p:nvSpPr>
        <p:spPr>
          <a:xfrm>
            <a:off x="522288" y="1000125"/>
            <a:ext cx="8937625" cy="1069975"/>
          </a:xfrm>
          <a:prstGeom prst="rect">
            <a:avLst/>
          </a:prstGeom>
          <a:noFill/>
          <a:ln w="9525">
            <a:noFill/>
          </a:ln>
        </p:spPr>
        <p:txBody>
          <a:bodyPr anchor="t">
            <a:spAutoFit/>
          </a:bodyPr>
          <a:lstStyle/>
          <a:p>
            <a:pPr lvl="0" eaLnBrk="1" hangingPunct="1">
              <a:spcBef>
                <a:spcPct val="20000"/>
              </a:spcBef>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       </a:t>
            </a:r>
            <a:r>
              <a:rPr lang="zh-CN" altLang="en-US" sz="1600" b="0" dirty="0">
                <a:latin typeface="Arial" panose="020B0604020202020204" pitchFamily="34" charset="0"/>
                <a:ea typeface="微软雅黑" panose="020B0503020204020204" pitchFamily="34" charset="-122"/>
                <a:sym typeface="Arial" panose="020B0604020202020204" pitchFamily="34" charset="0"/>
              </a:rPr>
              <a:t>安全网分为平网、立网和密目式安全立网。立网的安置垂直于水平面，用来围住作业面挡住人或物坠落，平网的安置平面或平行于水平面或与水平面成一定夹角，用来接住坠落的人或物。安全平网和安全立网的网眼一般为（</a:t>
            </a:r>
            <a:r>
              <a:rPr lang="en-US" altLang="zh-CN" sz="1600" b="0" dirty="0">
                <a:latin typeface="Arial" panose="020B0604020202020204" pitchFamily="34" charset="0"/>
                <a:ea typeface="微软雅黑" panose="020B0503020204020204" pitchFamily="34" charset="-122"/>
                <a:sym typeface="Arial" panose="020B0604020202020204" pitchFamily="34" charset="0"/>
              </a:rPr>
              <a:t>30×30</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en-US" altLang="zh-CN" sz="1600" b="0" dirty="0">
                <a:latin typeface="Arial" panose="020B0604020202020204" pitchFamily="34" charset="0"/>
                <a:ea typeface="微软雅黑" panose="020B0503020204020204" pitchFamily="34" charset="-122"/>
                <a:sym typeface="Arial" panose="020B0604020202020204" pitchFamily="34" charset="0"/>
              </a:rPr>
              <a:t>80</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en-US" altLang="zh-CN" sz="1600" b="0" dirty="0">
                <a:latin typeface="Arial" panose="020B0604020202020204" pitchFamily="34" charset="0"/>
                <a:ea typeface="微软雅黑" panose="020B0503020204020204" pitchFamily="34" charset="-122"/>
                <a:sym typeface="Arial" panose="020B0604020202020204" pitchFamily="34" charset="0"/>
              </a:rPr>
              <a:t>80</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en-US" altLang="zh-CN" sz="1600" b="0" dirty="0">
                <a:latin typeface="Arial" panose="020B0604020202020204" pitchFamily="34" charset="0"/>
                <a:ea typeface="微软雅黑" panose="020B0503020204020204" pitchFamily="34" charset="-122"/>
                <a:sym typeface="Arial" panose="020B0604020202020204" pitchFamily="34" charset="0"/>
              </a:rPr>
              <a:t>mm2</a:t>
            </a:r>
            <a:r>
              <a:rPr lang="zh-CN" altLang="en-US" sz="1600" b="0" dirty="0">
                <a:latin typeface="Arial" panose="020B0604020202020204" pitchFamily="34" charset="0"/>
                <a:ea typeface="微软雅黑" panose="020B0503020204020204" pitchFamily="34" charset="-122"/>
                <a:sym typeface="Arial" panose="020B0604020202020204" pitchFamily="34" charset="0"/>
              </a:rPr>
              <a:t>（俗称大眼网），一般采用维纶、锦纶、高强丝或其他耐候性不低于上述几种材料的原材料。</a:t>
            </a:r>
          </a:p>
        </p:txBody>
      </p:sp>
    </p:spTree>
  </p:cSld>
  <p:clrMapOvr>
    <a:masterClrMapping/>
  </p:clrMapOvr>
  <p:transition spd="slow" advClick="0" advTm="0">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44034"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四、高处作业事故案例分析</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10512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631825" y="3709988"/>
            <a:ext cx="5781675" cy="3108325"/>
          </a:xfrm>
          <a:prstGeom prst="rect">
            <a:avLst/>
          </a:prstGeom>
          <a:noFill/>
          <a:ln>
            <a:noFill/>
          </a:ln>
          <a:effectLst/>
        </p:spPr>
        <p:txBody>
          <a:bodyPr>
            <a:spAutoFit/>
          </a:bodyPr>
          <a:lstStyle/>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高处作业事故案例</a:t>
            </a: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高处作业事故原因分析</a:t>
            </a: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预防高处坠落事故的安全措施</a:t>
            </a: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4"/>
          <p:cNvSpPr/>
          <p:nvPr/>
        </p:nvSpPr>
        <p:spPr>
          <a:xfrm>
            <a:off x="577850" y="304800"/>
            <a:ext cx="3549650" cy="396875"/>
          </a:xfrm>
          <a:prstGeom prst="rect">
            <a:avLst/>
          </a:prstGeom>
          <a:noFill/>
          <a:ln w="9525">
            <a:noFill/>
          </a:ln>
        </p:spPr>
        <p:txBody>
          <a:bodyPr anchor="t">
            <a:spAutoFit/>
          </a:bodyPr>
          <a:lstStyle/>
          <a:p>
            <a:pPr lvl="0" eaLnBrk="1" hangingPunct="1">
              <a:spcBef>
                <a:spcPct val="50000"/>
              </a:spcBef>
              <a:buClr>
                <a:srgbClr val="000000"/>
              </a:buClr>
              <a:buSzPct val="100000"/>
            </a:pPr>
            <a:endParaRPr lang="zh-CN" altLang="zh-CN" sz="2000" b="0" dirty="0">
              <a:latin typeface="Arial" panose="020B0604020202020204" pitchFamily="34" charset="0"/>
              <a:ea typeface="微软雅黑" panose="020B0503020204020204" pitchFamily="34" charset="-122"/>
              <a:sym typeface="Arial" panose="020B0604020202020204" pitchFamily="34" charset="0"/>
            </a:endParaRPr>
          </a:p>
        </p:txBody>
      </p:sp>
      <p:sp>
        <p:nvSpPr>
          <p:cNvPr id="2689" name="Rectangle 7"/>
          <p:cNvSpPr>
            <a:spLocks noChangeArrowheads="1"/>
          </p:cNvSpPr>
          <p:nvPr/>
        </p:nvSpPr>
        <p:spPr bwMode="auto">
          <a:xfrm>
            <a:off x="495300" y="1600200"/>
            <a:ext cx="3302000" cy="2835275"/>
          </a:xfrm>
          <a:prstGeom prst="rect">
            <a:avLst/>
          </a:prstGeom>
          <a:noFill/>
          <a:ln>
            <a:noFill/>
          </a:ln>
          <a:effectLst/>
        </p:spPr>
        <p:txBody>
          <a:bodyPr/>
          <a:lstStyle/>
          <a:p>
            <a:pPr lvl="0" eaLnBrk="1" hangingPunct="1">
              <a:buClr>
                <a:srgbClr val="000000"/>
              </a:buClr>
              <a:buSzPct val="100000"/>
            </a:pPr>
            <a:r>
              <a:rPr lang="en-US" altLang="zh-CN" sz="1800" b="0" dirty="0">
                <a:solidFill>
                  <a:schemeClr val="tx2"/>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      </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20xx</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月</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29</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日</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19:50</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时左右，由浙江歌山建设集团有限公司承建的方松街道天邻英华园二期工地，一职工在</a:t>
            </a:r>
            <a:r>
              <a:rPr lang="zh-CN" altLang="en-US" sz="2000" b="0" u="sng"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浇筑</a:t>
            </a:r>
            <a:r>
              <a:rPr lang="en-US" altLang="zh-CN" sz="2000" b="0" u="sng"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a:t>
            </a:r>
            <a:r>
              <a:rPr lang="zh-CN" altLang="en-US" sz="2000" b="0" u="sng"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人防地下车库汽车坡道外墙时，从</a:t>
            </a:r>
            <a:r>
              <a:rPr lang="en-US" altLang="zh-CN" sz="2000" b="0" u="sng"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5</a:t>
            </a:r>
            <a:r>
              <a:rPr lang="zh-CN" altLang="en-US" sz="2000" b="0" u="sng"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米左右高处坠落至基坑外侧地面</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，经送松江区中心医院抢救无效死亡。</a:t>
            </a:r>
          </a:p>
        </p:txBody>
      </p:sp>
      <p:pic>
        <p:nvPicPr>
          <p:cNvPr id="46083" name="Picture 8"/>
          <p:cNvPicPr preferRelativeResize="0"/>
          <p:nvPr/>
        </p:nvPicPr>
        <p:blipFill>
          <a:blip r:embed="rId3"/>
          <a:stretch>
            <a:fillRect/>
          </a:stretch>
        </p:blipFill>
        <p:spPr>
          <a:xfrm>
            <a:off x="5035550" y="914400"/>
            <a:ext cx="4292600" cy="2965450"/>
          </a:xfrm>
          <a:prstGeom prst="rect">
            <a:avLst/>
          </a:prstGeom>
          <a:noFill/>
          <a:ln w="9525">
            <a:noFill/>
          </a:ln>
        </p:spPr>
      </p:pic>
      <p:pic>
        <p:nvPicPr>
          <p:cNvPr id="46084" name="Picture 9"/>
          <p:cNvPicPr preferRelativeResize="0"/>
          <p:nvPr/>
        </p:nvPicPr>
        <p:blipFill>
          <a:blip r:embed="rId4"/>
          <a:stretch>
            <a:fillRect/>
          </a:stretch>
        </p:blipFill>
        <p:spPr>
          <a:xfrm>
            <a:off x="6851650" y="3802063"/>
            <a:ext cx="3054350" cy="2097087"/>
          </a:xfrm>
          <a:prstGeom prst="rect">
            <a:avLst/>
          </a:prstGeom>
          <a:noFill/>
          <a:ln w="9525">
            <a:noFill/>
          </a:ln>
        </p:spPr>
      </p:pic>
      <p:sp>
        <p:nvSpPr>
          <p:cNvPr id="46085" name="Rectangle 10"/>
          <p:cNvSpPr/>
          <p:nvPr/>
        </p:nvSpPr>
        <p:spPr>
          <a:xfrm>
            <a:off x="8077200" y="4945063"/>
            <a:ext cx="1449388" cy="685800"/>
          </a:xfrm>
          <a:prstGeom prst="rect">
            <a:avLst/>
          </a:prstGeom>
          <a:gradFill rotWithShape="1">
            <a:gsLst>
              <a:gs pos="0">
                <a:srgbClr val="CC9900">
                  <a:alpha val="74901"/>
                </a:srgbClr>
              </a:gs>
              <a:gs pos="100000">
                <a:srgbClr val="130E00">
                  <a:alpha val="76076"/>
                </a:srgbClr>
              </a:gs>
            </a:gsLst>
            <a:lin ang="54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693" name="Rectangle 6"/>
          <p:cNvSpPr>
            <a:spLocks noChangeArrowheads="1"/>
          </p:cNvSpPr>
          <p:nvPr/>
        </p:nvSpPr>
        <p:spPr bwMode="auto">
          <a:xfrm>
            <a:off x="0" y="53340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6087" name="Rectangle 3"/>
          <p:cNvSpPr/>
          <p:nvPr/>
        </p:nvSpPr>
        <p:spPr>
          <a:xfrm>
            <a:off x="327025" y="5334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高处作业事故案例</a:t>
            </a:r>
            <a:endParaRPr lang="zh-CN" altLang="en-US" sz="2600" dirty="0">
              <a:latin typeface="Arial" panose="020B0604020202020204" pitchFamily="34" charset="0"/>
              <a:ea typeface="微软雅黑" panose="020B0503020204020204" pitchFamily="34" charset="-122"/>
              <a:sym typeface="Arial" panose="020B0604020202020204" pitchFamily="34" charset="0"/>
            </a:endParaRPr>
          </a:p>
        </p:txBody>
      </p:sp>
      <p:sp>
        <p:nvSpPr>
          <p:cNvPr id="46088" name="Text Box 13"/>
          <p:cNvSpPr/>
          <p:nvPr/>
        </p:nvSpPr>
        <p:spPr>
          <a:xfrm>
            <a:off x="441325" y="1285875"/>
            <a:ext cx="1531938"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① </a:t>
            </a:r>
            <a:r>
              <a:rPr lang="zh-CN" altLang="en-US" sz="20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46089" name="Rectangle 15"/>
          <p:cNvSpPr/>
          <p:nvPr/>
        </p:nvSpPr>
        <p:spPr>
          <a:xfrm>
            <a:off x="466725" y="4467225"/>
            <a:ext cx="5434013" cy="825500"/>
          </a:xfrm>
          <a:prstGeom prst="rect">
            <a:avLst/>
          </a:prstGeom>
          <a:noFill/>
          <a:ln w="9525">
            <a:noFill/>
          </a:ln>
        </p:spPr>
        <p:txBody>
          <a:bodyPr wrap="none"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br>
              <a:rPr lang="en-US" altLang="zh-CN" sz="1600" b="0" dirty="0">
                <a:latin typeface="Arial" panose="020B0604020202020204" pitchFamily="34" charset="0"/>
                <a:ea typeface="微软雅黑" panose="020B0503020204020204" pitchFamily="34" charset="-122"/>
                <a:sym typeface="Arial" panose="020B0604020202020204" pitchFamily="34" charset="0"/>
              </a:rPr>
            </a:br>
            <a:r>
              <a:rPr lang="en-US" altLang="zh-CN" sz="1600" b="0" dirty="0">
                <a:latin typeface="Arial" panose="020B0604020202020204" pitchFamily="34" charset="0"/>
                <a:ea typeface="微软雅黑" panose="020B0503020204020204" pitchFamily="34" charset="-122"/>
                <a:sym typeface="Arial" panose="020B0604020202020204" pitchFamily="34" charset="0"/>
              </a:rPr>
              <a:t>1.</a:t>
            </a:r>
            <a:r>
              <a:rPr lang="zh-CN" altLang="en-US" sz="1600" b="0" dirty="0">
                <a:latin typeface="Arial" panose="020B0604020202020204" pitchFamily="34" charset="0"/>
                <a:ea typeface="微软雅黑" panose="020B0503020204020204" pitchFamily="34" charset="-122"/>
                <a:sym typeface="Arial" panose="020B0604020202020204" pitchFamily="34" charset="0"/>
              </a:rPr>
              <a:t>高处临边作业，浇筑墙体外侧没有搭设作业平台和护栏；</a:t>
            </a:r>
            <a:br>
              <a:rPr lang="zh-CN" altLang="en-US" sz="1600" b="0" dirty="0">
                <a:latin typeface="Arial" panose="020B0604020202020204" pitchFamily="34" charset="0"/>
                <a:ea typeface="微软雅黑" panose="020B0503020204020204" pitchFamily="34" charset="-122"/>
                <a:sym typeface="Arial" panose="020B0604020202020204" pitchFamily="34" charset="0"/>
              </a:rPr>
            </a:br>
            <a:r>
              <a:rPr lang="en-US" altLang="zh-CN" sz="1600" b="0" dirty="0">
                <a:latin typeface="Arial" panose="020B0604020202020204" pitchFamily="34" charset="0"/>
                <a:ea typeface="微软雅黑" panose="020B0503020204020204" pitchFamily="34" charset="-122"/>
                <a:sym typeface="Arial" panose="020B0604020202020204" pitchFamily="34" charset="0"/>
              </a:rPr>
              <a:t>2.</a:t>
            </a:r>
            <a:r>
              <a:rPr lang="zh-CN" altLang="en-US" sz="1600" b="0" dirty="0">
                <a:latin typeface="Arial" panose="020B0604020202020204" pitchFamily="34" charset="0"/>
                <a:ea typeface="微软雅黑" panose="020B0503020204020204" pitchFamily="34" charset="-122"/>
                <a:sym typeface="Arial" panose="020B0604020202020204" pitchFamily="34" charset="0"/>
              </a:rPr>
              <a:t>施工管理安全意识不足、安全措施不到位，冒险施工。</a:t>
            </a:r>
          </a:p>
        </p:txBody>
      </p:sp>
    </p:spTree>
  </p:cSld>
  <p:clrMapOvr>
    <a:masterClrMapping/>
  </p:clrMapOvr>
  <p:transition spd="slow" advClick="0" advTm="0">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9" name="Rectangle 2"/>
          <p:cNvSpPr>
            <a:spLocks noChangeArrowheads="1"/>
          </p:cNvSpPr>
          <p:nvPr/>
        </p:nvSpPr>
        <p:spPr bwMode="auto">
          <a:xfrm>
            <a:off x="495300" y="1625600"/>
            <a:ext cx="2971800" cy="3444875"/>
          </a:xfrm>
          <a:prstGeom prst="rect">
            <a:avLst/>
          </a:prstGeom>
          <a:noFill/>
          <a:ln>
            <a:noFill/>
          </a:ln>
          <a:effectLst/>
        </p:spPr>
        <p:txBody>
          <a:bodyPr/>
          <a:lstStyle/>
          <a:p>
            <a:pPr lvl="0" eaLnBrk="1" hangingPunct="1">
              <a:buClr>
                <a:srgbClr val="000000"/>
              </a:buClr>
              <a:buSzPct val="100000"/>
            </a:pPr>
            <a:r>
              <a:rPr lang="en-US" altLang="zh-CN" sz="2000" b="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       </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20xx</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12</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月</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10</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日</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11</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时左右，上海新桥建筑工程有限公司承建的上海双扬装饰画有限公司生产厂房内，一职工站在</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2.2</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米左右高的移动平台上粉饰房顶时，不慎坠落至地面，经送上海市第六人民医院抢救无效于</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12</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月</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日</a:t>
            </a:r>
            <a:r>
              <a:rPr lang="en-US" altLang="zh-CN"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10</a:t>
            </a:r>
            <a:r>
              <a:rPr lang="zh-CN" altLang="en-US" sz="2000" b="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时左右死亡。</a:t>
            </a:r>
          </a:p>
        </p:txBody>
      </p:sp>
      <p:pic>
        <p:nvPicPr>
          <p:cNvPr id="47106" name="Picture 3"/>
          <p:cNvPicPr preferRelativeResize="0"/>
          <p:nvPr/>
        </p:nvPicPr>
        <p:blipFill>
          <a:blip r:embed="rId3"/>
          <a:stretch>
            <a:fillRect/>
          </a:stretch>
        </p:blipFill>
        <p:spPr>
          <a:xfrm>
            <a:off x="4210050" y="1625600"/>
            <a:ext cx="5200650" cy="3579813"/>
          </a:xfrm>
          <a:prstGeom prst="rect">
            <a:avLst/>
          </a:prstGeom>
          <a:noFill/>
          <a:ln w="9525" cap="flat" cmpd="sng">
            <a:solidFill>
              <a:srgbClr val="990000"/>
            </a:solidFill>
            <a:prstDash val="solid"/>
            <a:miter/>
            <a:headEnd type="none" w="med" len="med"/>
            <a:tailEnd type="none" w="med" len="med"/>
          </a:ln>
        </p:spPr>
      </p:pic>
      <p:sp>
        <p:nvSpPr>
          <p:cNvPr id="47107" name="Text Box 4"/>
          <p:cNvSpPr/>
          <p:nvPr/>
        </p:nvSpPr>
        <p:spPr>
          <a:xfrm>
            <a:off x="577850" y="381000"/>
            <a:ext cx="3549650" cy="396875"/>
          </a:xfrm>
          <a:prstGeom prst="rect">
            <a:avLst/>
          </a:prstGeom>
          <a:noFill/>
          <a:ln w="9525">
            <a:noFill/>
          </a:ln>
        </p:spPr>
        <p:txBody>
          <a:bodyPr anchor="t">
            <a:spAutoFit/>
          </a:bodyPr>
          <a:lstStyle/>
          <a:p>
            <a:pPr lvl="0" eaLnBrk="1" hangingPunct="1">
              <a:spcBef>
                <a:spcPct val="50000"/>
              </a:spcBef>
              <a:buClr>
                <a:srgbClr val="000000"/>
              </a:buClr>
              <a:buSzPct val="100000"/>
            </a:pPr>
            <a:endParaRPr lang="zh-CN" altLang="zh-CN" sz="2000" b="0" dirty="0">
              <a:latin typeface="Arial" panose="020B0604020202020204" pitchFamily="34" charset="0"/>
              <a:ea typeface="微软雅黑" panose="020B0503020204020204" pitchFamily="34" charset="-122"/>
              <a:sym typeface="Arial" panose="020B0604020202020204" pitchFamily="34" charset="0"/>
            </a:endParaRPr>
          </a:p>
        </p:txBody>
      </p:sp>
      <p:sp>
        <p:nvSpPr>
          <p:cNvPr id="47108" name="Oval 7"/>
          <p:cNvSpPr/>
          <p:nvPr/>
        </p:nvSpPr>
        <p:spPr>
          <a:xfrm>
            <a:off x="5035550" y="2235200"/>
            <a:ext cx="3714750" cy="914400"/>
          </a:xfrm>
          <a:prstGeom prst="ellipse">
            <a:avLst/>
          </a:prstGeom>
          <a:noFill/>
          <a:ln w="28575"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7109" name="Line 8"/>
          <p:cNvSpPr/>
          <p:nvPr/>
        </p:nvSpPr>
        <p:spPr>
          <a:xfrm>
            <a:off x="577850" y="3530600"/>
            <a:ext cx="27241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110" name="Line 9"/>
          <p:cNvSpPr/>
          <p:nvPr/>
        </p:nvSpPr>
        <p:spPr>
          <a:xfrm>
            <a:off x="577850" y="3835400"/>
            <a:ext cx="27241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111" name="Line 10"/>
          <p:cNvSpPr/>
          <p:nvPr/>
        </p:nvSpPr>
        <p:spPr>
          <a:xfrm>
            <a:off x="577850" y="4140200"/>
            <a:ext cx="18161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112" name="Line 11"/>
          <p:cNvSpPr/>
          <p:nvPr/>
        </p:nvSpPr>
        <p:spPr>
          <a:xfrm>
            <a:off x="2228850" y="3225800"/>
            <a:ext cx="10731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114" name="Text Box 16"/>
          <p:cNvSpPr/>
          <p:nvPr/>
        </p:nvSpPr>
        <p:spPr>
          <a:xfrm>
            <a:off x="441325" y="7620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② </a:t>
            </a:r>
            <a:r>
              <a:rPr lang="zh-CN" altLang="en-US" sz="24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47115" name="Rectangle 17"/>
          <p:cNvSpPr/>
          <p:nvPr/>
        </p:nvSpPr>
        <p:spPr>
          <a:xfrm>
            <a:off x="434975" y="5126038"/>
            <a:ext cx="5230813" cy="825500"/>
          </a:xfrm>
          <a:prstGeom prst="rect">
            <a:avLst/>
          </a:prstGeom>
          <a:noFill/>
          <a:ln w="9525">
            <a:noFill/>
          </a:ln>
        </p:spPr>
        <p:txBody>
          <a:bodyPr wrap="none"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br>
              <a:rPr lang="en-US" altLang="zh-CN" sz="1600" b="0" dirty="0">
                <a:latin typeface="Arial" panose="020B0604020202020204" pitchFamily="34" charset="0"/>
                <a:ea typeface="微软雅黑" panose="020B0503020204020204" pitchFamily="34" charset="-122"/>
                <a:sym typeface="Arial" panose="020B0604020202020204" pitchFamily="34" charset="0"/>
              </a:rPr>
            </a:br>
            <a:r>
              <a:rPr lang="en-US" altLang="zh-CN" sz="1600" b="0" dirty="0">
                <a:latin typeface="Arial" panose="020B0604020202020204" pitchFamily="34" charset="0"/>
                <a:ea typeface="微软雅黑" panose="020B0503020204020204" pitchFamily="34" charset="-122"/>
                <a:sym typeface="Arial" panose="020B0604020202020204" pitchFamily="34" charset="0"/>
              </a:rPr>
              <a:t>1.</a:t>
            </a:r>
            <a:r>
              <a:rPr lang="zh-CN" altLang="en-US" sz="1600" b="0" dirty="0">
                <a:latin typeface="Arial" panose="020B0604020202020204" pitchFamily="34" charset="0"/>
                <a:ea typeface="微软雅黑" panose="020B0503020204020204" pitchFamily="34" charset="-122"/>
                <a:sym typeface="Arial" panose="020B0604020202020204" pitchFamily="34" charset="0"/>
              </a:rPr>
              <a:t>高处临边作业，脚手架周围没有安装防护栏；</a:t>
            </a:r>
            <a:br>
              <a:rPr lang="zh-CN" altLang="en-US" sz="1600" b="0" dirty="0">
                <a:latin typeface="Arial" panose="020B0604020202020204" pitchFamily="34" charset="0"/>
                <a:ea typeface="微软雅黑" panose="020B0503020204020204" pitchFamily="34" charset="-122"/>
                <a:sym typeface="Arial" panose="020B0604020202020204" pitchFamily="34" charset="0"/>
              </a:rPr>
            </a:br>
            <a:r>
              <a:rPr lang="en-US" altLang="zh-CN" sz="1600" b="0" dirty="0">
                <a:latin typeface="Arial" panose="020B0604020202020204" pitchFamily="34" charset="0"/>
                <a:ea typeface="微软雅黑" panose="020B0503020204020204" pitchFamily="34" charset="-122"/>
                <a:sym typeface="Arial" panose="020B0604020202020204" pitchFamily="34" charset="0"/>
              </a:rPr>
              <a:t>2.</a:t>
            </a:r>
            <a:r>
              <a:rPr lang="zh-CN" altLang="en-US" sz="1600" b="0" dirty="0">
                <a:latin typeface="Arial" panose="020B0604020202020204" pitchFamily="34" charset="0"/>
                <a:ea typeface="微软雅黑" panose="020B0503020204020204" pitchFamily="34" charset="-122"/>
                <a:sym typeface="Arial" panose="020B0604020202020204" pitchFamily="34" charset="0"/>
              </a:rPr>
              <a:t>施工管理安全意识不足、安全措施不到位，冒险施工。</a:t>
            </a:r>
          </a:p>
        </p:txBody>
      </p:sp>
    </p:spTree>
  </p:cSld>
  <p:clrMapOvr>
    <a:masterClrMapping/>
  </p:clrMapOvr>
  <p:transition spd="slow" advClick="0" advTm="0">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2" name="Rectangle 2"/>
          <p:cNvSpPr>
            <a:spLocks noChangeArrowheads="1"/>
          </p:cNvSpPr>
          <p:nvPr/>
        </p:nvSpPr>
        <p:spPr bwMode="auto">
          <a:xfrm>
            <a:off x="330200" y="1447800"/>
            <a:ext cx="4044950" cy="2835275"/>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未系安全带 </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三人坠落把命丧</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某年</a:t>
            </a:r>
            <a:r>
              <a:rPr kumimoji="0" lang="en-US" altLang="zh-CN"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a:t>
            </a: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月</a:t>
            </a:r>
            <a:r>
              <a:rPr kumimoji="0" lang="en-US" altLang="zh-CN"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a:t>
            </a: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日上午，某厂安装主厂房屋面板，</a:t>
            </a:r>
            <a:r>
              <a:rPr kumimoji="0" lang="en-US" altLang="zh-CN"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5</a:t>
            </a: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名工作班成员高处作业均未系安全带，在推动钢板过程中，因两侧用力不均，其中一侧</a:t>
            </a:r>
            <a:r>
              <a:rPr kumimoji="0" lang="en-US" altLang="zh-CN"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3</a:t>
            </a: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人坠落死亡。</a:t>
            </a:r>
            <a:b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br>
            <a: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r>
            <a:br>
              <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b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48130" name="Picture 9"/>
          <p:cNvPicPr preferRelativeResize="0"/>
          <p:nvPr/>
        </p:nvPicPr>
        <p:blipFill>
          <a:blip r:embed="rId3"/>
          <a:stretch>
            <a:fillRect/>
          </a:stretch>
        </p:blipFill>
        <p:spPr>
          <a:xfrm>
            <a:off x="4457700" y="914400"/>
            <a:ext cx="2933700" cy="2462213"/>
          </a:xfrm>
          <a:prstGeom prst="rect">
            <a:avLst/>
          </a:prstGeom>
          <a:noFill/>
          <a:ln w="9525">
            <a:noFill/>
          </a:ln>
        </p:spPr>
      </p:pic>
      <p:sp>
        <p:nvSpPr>
          <p:cNvPr id="48131" name="Line 11"/>
          <p:cNvSpPr/>
          <p:nvPr/>
        </p:nvSpPr>
        <p:spPr>
          <a:xfrm>
            <a:off x="2641600" y="2743200"/>
            <a:ext cx="14859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132" name="Line 12"/>
          <p:cNvSpPr/>
          <p:nvPr/>
        </p:nvSpPr>
        <p:spPr>
          <a:xfrm>
            <a:off x="412750" y="3048000"/>
            <a:ext cx="30543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48133" name="Picture 14"/>
          <p:cNvPicPr preferRelativeResize="0"/>
          <p:nvPr/>
        </p:nvPicPr>
        <p:blipFill>
          <a:blip r:embed="rId4"/>
          <a:stretch>
            <a:fillRect/>
          </a:stretch>
        </p:blipFill>
        <p:spPr>
          <a:xfrm>
            <a:off x="6218238" y="2973388"/>
            <a:ext cx="3362325" cy="2155825"/>
          </a:xfrm>
          <a:prstGeom prst="rect">
            <a:avLst/>
          </a:prstGeom>
          <a:noFill/>
          <a:ln w="9525" cap="flat" cmpd="sng">
            <a:solidFill>
              <a:srgbClr val="000000"/>
            </a:solidFill>
            <a:prstDash val="solid"/>
            <a:miter/>
            <a:headEnd type="none" w="med" len="med"/>
            <a:tailEnd type="none" w="med" len="med"/>
          </a:ln>
        </p:spPr>
      </p:pic>
      <p:sp>
        <p:nvSpPr>
          <p:cNvPr id="48134" name="Text Box 17"/>
          <p:cNvSpPr/>
          <p:nvPr/>
        </p:nvSpPr>
        <p:spPr>
          <a:xfrm>
            <a:off x="441325" y="5334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③ </a:t>
            </a:r>
            <a:r>
              <a:rPr lang="zh-CN" altLang="en-US" sz="24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48135" name="Rectangle 18"/>
          <p:cNvSpPr/>
          <p:nvPr/>
        </p:nvSpPr>
        <p:spPr>
          <a:xfrm>
            <a:off x="438150" y="4608513"/>
            <a:ext cx="9467850" cy="1465262"/>
          </a:xfrm>
          <a:prstGeom prst="rect">
            <a:avLst/>
          </a:prstGeom>
          <a:noFill/>
          <a:ln w="9525">
            <a:noFill/>
          </a:ln>
        </p:spPr>
        <p:txBody>
          <a:bodyPr anchor="t">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br>
              <a:rPr lang="en-US" altLang="zh-CN"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1.</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高处临边作业，未安装安全绳，及没有系安全带；</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2.</a:t>
            </a:r>
            <a:r>
              <a:rPr lang="zh-CN" altLang="en-US" sz="1800" b="0" dirty="0">
                <a:latin typeface="Arial" panose="020B0604020202020204" pitchFamily="34" charset="0"/>
                <a:ea typeface="微软雅黑" panose="020B0503020204020204" pitchFamily="34" charset="-122"/>
                <a:sym typeface="Arial" panose="020B0604020202020204" pitchFamily="34" charset="0"/>
              </a:rPr>
              <a:t>未按规定先固定、再翻板的方法施工，而是采用平推钢板方法。</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3.</a:t>
            </a:r>
            <a:r>
              <a:rPr lang="zh-CN" altLang="en-US" sz="1800" b="0" dirty="0">
                <a:latin typeface="Arial" panose="020B0604020202020204" pitchFamily="34" charset="0"/>
                <a:ea typeface="微软雅黑" panose="020B0503020204020204" pitchFamily="34" charset="-122"/>
                <a:sym typeface="Arial" panose="020B0604020202020204" pitchFamily="34" charset="0"/>
              </a:rPr>
              <a:t>作业人员安全知识缺乏，安全意识淡薄，自我保护能力不强，麻痹大意酿成事故；</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4.</a:t>
            </a:r>
            <a:r>
              <a:rPr lang="zh-CN" altLang="en-US" sz="1800" b="0" dirty="0">
                <a:latin typeface="Arial" panose="020B0604020202020204" pitchFamily="34" charset="0"/>
                <a:ea typeface="微软雅黑" panose="020B0503020204020204" pitchFamily="34" charset="-122"/>
                <a:sym typeface="Arial" panose="020B0604020202020204" pitchFamily="34" charset="0"/>
              </a:rPr>
              <a:t>现场管理人员对工人作业点的安全检查不细，没有检查高处作业的安全保障措施是否到位。</a:t>
            </a: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spTree>
  </p:cSld>
  <p:clrMapOvr>
    <a:masterClrMapping/>
  </p:clrMapOvr>
  <p:transition spd="slow" advClick="0" advTm="0">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1" name="Rectangle 2"/>
          <p:cNvSpPr>
            <a:spLocks noChangeArrowheads="1"/>
          </p:cNvSpPr>
          <p:nvPr/>
        </p:nvSpPr>
        <p:spPr bwMode="auto">
          <a:xfrm>
            <a:off x="330200" y="1447800"/>
            <a:ext cx="4427538" cy="2928938"/>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20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高处不系安全带 </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工作人员把命丧</a:t>
            </a:r>
            <a:r>
              <a:rPr kumimoji="0" lang="zh-CN" altLang="en-US" sz="2000" b="0" i="0" u="none" strike="noStrike" kern="1200" cap="none" spc="0" normalizeH="0" baseline="0" noProof="0">
                <a:ln>
                  <a:noFill/>
                </a:ln>
                <a:solidFill>
                  <a:srgbClr val="0000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某年</a:t>
            </a: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6</a:t>
            </a: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月</a:t>
            </a: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12</a:t>
            </a: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日上午，某厂</a:t>
            </a: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a:t>
            </a: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名作业人员周某和王某站在空气预热器上部钢结构上，在进行起重挂钩作业时，失去平衡同时跌落，周某安全带挂在安全绳上，坠落后被悬挂在半空；王某未将安全带挂在安全绳上，从标高</a:t>
            </a: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24m</a:t>
            </a: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坠落至</a:t>
            </a: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5m</a:t>
            </a:r>
            <a:r>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的吹灰管道上，抢救无效死亡。</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49154" name="Picture 5"/>
          <p:cNvPicPr preferRelativeResize="0"/>
          <p:nvPr/>
        </p:nvPicPr>
        <p:blipFill>
          <a:blip r:embed="rId3"/>
          <a:stretch>
            <a:fillRect/>
          </a:stretch>
        </p:blipFill>
        <p:spPr>
          <a:xfrm>
            <a:off x="6438900" y="3067050"/>
            <a:ext cx="3054350" cy="2579688"/>
          </a:xfrm>
          <a:prstGeom prst="rect">
            <a:avLst/>
          </a:prstGeom>
          <a:noFill/>
          <a:ln w="9525">
            <a:noFill/>
          </a:ln>
        </p:spPr>
      </p:pic>
      <p:pic>
        <p:nvPicPr>
          <p:cNvPr id="49155" name="Picture 6"/>
          <p:cNvPicPr preferRelativeResize="0"/>
          <p:nvPr/>
        </p:nvPicPr>
        <p:blipFill>
          <a:blip r:embed="rId4"/>
          <a:stretch>
            <a:fillRect/>
          </a:stretch>
        </p:blipFill>
        <p:spPr>
          <a:xfrm>
            <a:off x="4705350" y="685800"/>
            <a:ext cx="2971800" cy="2425700"/>
          </a:xfrm>
          <a:prstGeom prst="rect">
            <a:avLst/>
          </a:prstGeom>
          <a:noFill/>
          <a:ln w="9525">
            <a:noFill/>
          </a:ln>
        </p:spPr>
      </p:pic>
      <p:sp>
        <p:nvSpPr>
          <p:cNvPr id="49156" name="Line 7"/>
          <p:cNvSpPr/>
          <p:nvPr/>
        </p:nvSpPr>
        <p:spPr>
          <a:xfrm>
            <a:off x="2559050" y="3200400"/>
            <a:ext cx="1816100" cy="0"/>
          </a:xfrm>
          <a:prstGeom prst="line">
            <a:avLst/>
          </a:prstGeom>
          <a:ln w="28575" cap="flat" cmpd="sng">
            <a:solidFill>
              <a:srgbClr val="006633"/>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157" name="Line 8"/>
          <p:cNvSpPr/>
          <p:nvPr/>
        </p:nvSpPr>
        <p:spPr>
          <a:xfrm>
            <a:off x="412750" y="3505200"/>
            <a:ext cx="4149725" cy="0"/>
          </a:xfrm>
          <a:prstGeom prst="line">
            <a:avLst/>
          </a:prstGeom>
          <a:ln w="28575" cap="flat" cmpd="sng">
            <a:solidFill>
              <a:srgbClr val="006633"/>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158" name="Line 9"/>
          <p:cNvSpPr/>
          <p:nvPr/>
        </p:nvSpPr>
        <p:spPr>
          <a:xfrm>
            <a:off x="412750" y="3810000"/>
            <a:ext cx="39624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159" name="Line 10"/>
          <p:cNvSpPr/>
          <p:nvPr/>
        </p:nvSpPr>
        <p:spPr>
          <a:xfrm>
            <a:off x="412750" y="4038600"/>
            <a:ext cx="1970088"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9160" name="Text Box 15"/>
          <p:cNvSpPr/>
          <p:nvPr/>
        </p:nvSpPr>
        <p:spPr>
          <a:xfrm>
            <a:off x="441325" y="5334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④ </a:t>
            </a:r>
            <a:r>
              <a:rPr lang="zh-CN" altLang="en-US" sz="24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49161" name="Rectangle 16"/>
          <p:cNvSpPr/>
          <p:nvPr/>
        </p:nvSpPr>
        <p:spPr>
          <a:xfrm>
            <a:off x="347663" y="5014913"/>
            <a:ext cx="9582150" cy="1190625"/>
          </a:xfrm>
          <a:prstGeom prst="rect">
            <a:avLst/>
          </a:prstGeom>
          <a:noFill/>
          <a:ln w="9525">
            <a:noFill/>
          </a:ln>
        </p:spPr>
        <p:txBody>
          <a:bodyPr wrap="none" anchor="t">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br>
              <a:rPr lang="en-US" altLang="zh-CN"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1.</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高处作业未将安全带挂在安全绳上；</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2.</a:t>
            </a:r>
            <a:r>
              <a:rPr lang="zh-CN" altLang="en-US" sz="1800" b="0" dirty="0">
                <a:latin typeface="Arial" panose="020B0604020202020204" pitchFamily="34" charset="0"/>
                <a:ea typeface="微软雅黑" panose="020B0503020204020204" pitchFamily="34" charset="-122"/>
                <a:sym typeface="Arial" panose="020B0604020202020204" pitchFamily="34" charset="0"/>
              </a:rPr>
              <a:t>作业人员安全知识缺乏，安全意识淡薄，自我保护能力不强，麻痹大意酿成事故；</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3.</a:t>
            </a:r>
            <a:r>
              <a:rPr lang="zh-CN" altLang="en-US" sz="1800" b="0" dirty="0">
                <a:latin typeface="Arial" panose="020B0604020202020204" pitchFamily="34" charset="0"/>
                <a:ea typeface="微软雅黑" panose="020B0503020204020204" pitchFamily="34" charset="-122"/>
                <a:sym typeface="Arial" panose="020B0604020202020204" pitchFamily="34" charset="0"/>
              </a:rPr>
              <a:t>现场管理人员对工人作业点的安全检查不细，没有检查高处作业的安全保障措施是否到位。</a:t>
            </a: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spTree>
  </p:cSld>
  <p:clrMapOvr>
    <a:masterClrMapping/>
  </p:clrMapOvr>
  <p:transition spd="slow" advClick="0" advTm="0">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 name="Rectangle 3"/>
          <p:cNvSpPr>
            <a:spLocks noChangeArrowheads="1"/>
          </p:cNvSpPr>
          <p:nvPr/>
        </p:nvSpPr>
        <p:spPr bwMode="auto">
          <a:xfrm>
            <a:off x="330200" y="1047750"/>
            <a:ext cx="4210050" cy="2667000"/>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en-US" altLang="zh-CN" sz="20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10.2</a:t>
            </a:r>
            <a:r>
              <a:rPr kumimoji="0" lang="zh-CN" altLang="en-US" sz="20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网架除尘事故</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20xx</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年</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10</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月</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02</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日早上</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09</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55</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，惠州市某清洗公司施工队伍在进行网架除尘清理施工时，施工负责人妻子肖某爬至天网架，安全帽未系下颌带同时未系安全带在高处行走，由网架坠落至</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4</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米高的基准面，导致头部重伤和腰部多处骨折。</a:t>
            </a:r>
          </a:p>
        </p:txBody>
      </p:sp>
      <p:sp>
        <p:nvSpPr>
          <p:cNvPr id="50178" name="Rectangle 6"/>
          <p:cNvSpPr/>
          <p:nvPr/>
        </p:nvSpPr>
        <p:spPr>
          <a:xfrm>
            <a:off x="7099300" y="762000"/>
            <a:ext cx="2587625" cy="1981200"/>
          </a:xfrm>
          <a:prstGeom prst="rect">
            <a:avLst/>
          </a:prstGeom>
          <a:blipFill rotWithShape="1">
            <a:blip r:embed="rId3"/>
            <a:stretch>
              <a:fillRect/>
            </a:stretch>
          </a:blipFill>
          <a:ln w="9525" cap="flat" cmpd="sng">
            <a:solidFill>
              <a:srgbClr val="0066FF"/>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50179" name="Group 686"/>
          <p:cNvGrpSpPr/>
          <p:nvPr/>
        </p:nvGrpSpPr>
        <p:grpSpPr>
          <a:xfrm>
            <a:off x="5035550" y="2798939"/>
            <a:ext cx="2547938" cy="1987374"/>
            <a:chOff x="3172" y="1756"/>
            <a:chExt cx="2444" cy="1988"/>
          </a:xfrm>
        </p:grpSpPr>
        <p:sp>
          <p:nvSpPr>
            <p:cNvPr id="50180" name="Rectangle 2"/>
            <p:cNvSpPr/>
            <p:nvPr/>
          </p:nvSpPr>
          <p:spPr>
            <a:xfrm>
              <a:off x="3224" y="1776"/>
              <a:ext cx="2392" cy="1968"/>
            </a:xfrm>
            <a:prstGeom prst="rect">
              <a:avLst/>
            </a:prstGeom>
            <a:blipFill rotWithShape="1">
              <a:blip r:embed="rId4"/>
              <a:stretch>
                <a:fillRect/>
              </a:stretch>
            </a:blipFill>
            <a:ln w="9525" cap="flat" cmpd="sng">
              <a:solidFill>
                <a:srgbClr val="0066FF"/>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0181" name="Rectangle 6"/>
            <p:cNvSpPr/>
            <p:nvPr/>
          </p:nvSpPr>
          <p:spPr>
            <a:xfrm>
              <a:off x="4472" y="3158"/>
              <a:ext cx="737" cy="308"/>
            </a:xfrm>
            <a:prstGeom prst="rect">
              <a:avLst/>
            </a:prstGeom>
            <a:solidFill>
              <a:srgbClr val="FFFFFF"/>
            </a:solidFill>
            <a:ln w="9525">
              <a:noFill/>
            </a:ln>
          </p:spPr>
          <p:txBody>
            <a:bodyPr lIns="0" rIns="0" anchor="ctr">
              <a:spAutoFit/>
            </a:bodyPr>
            <a:lstStyle/>
            <a:p>
              <a:pPr lvl="0" algn="ctr"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h=4.05m</a:t>
              </a:r>
              <a:endParaRPr lang="en-US" altLang="zh-CN" sz="1400" b="0" dirty="0">
                <a:solidFill>
                  <a:srgbClr val="0000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182" name="Line 12"/>
            <p:cNvSpPr/>
            <p:nvPr/>
          </p:nvSpPr>
          <p:spPr>
            <a:xfrm>
              <a:off x="5356" y="2016"/>
              <a:ext cx="0" cy="1392"/>
            </a:xfrm>
            <a:prstGeom prst="line">
              <a:avLst/>
            </a:prstGeom>
            <a:ln w="19050" cap="flat" cmpd="sng">
              <a:solidFill>
                <a:srgbClr val="FF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0183" name="Rectangle 6"/>
            <p:cNvSpPr/>
            <p:nvPr/>
          </p:nvSpPr>
          <p:spPr>
            <a:xfrm>
              <a:off x="3172" y="1756"/>
              <a:ext cx="541" cy="523"/>
            </a:xfrm>
            <a:prstGeom prst="rect">
              <a:avLst/>
            </a:prstGeom>
            <a:noFill/>
            <a:ln w="9525">
              <a:noFill/>
            </a:ln>
          </p:spPr>
          <p:txBody>
            <a:bodyPr anchor="ctr">
              <a:spAutoFit/>
            </a:bodyPr>
            <a:lstStyle/>
            <a:p>
              <a:pPr lvl="0" algn="ctr" eaLnBrk="1" hangingPunct="1">
                <a:buClr>
                  <a:srgbClr val="000000"/>
                </a:buClr>
                <a:buSzPct val="100000"/>
              </a:pPr>
              <a:r>
                <a:rPr lang="zh-CN" altLang="en-US" sz="1400" dirty="0">
                  <a:solidFill>
                    <a:srgbClr val="008000"/>
                  </a:solidFill>
                  <a:latin typeface="Arial" panose="020B0604020202020204" pitchFamily="34" charset="0"/>
                  <a:ea typeface="微软雅黑" panose="020B0503020204020204" pitchFamily="34" charset="-122"/>
                  <a:sym typeface="Arial" panose="020B0604020202020204" pitchFamily="34" charset="0"/>
                </a:rPr>
                <a:t>坠落点</a:t>
              </a:r>
            </a:p>
          </p:txBody>
        </p:sp>
        <p:sp>
          <p:nvSpPr>
            <p:cNvPr id="50184" name="Line 14"/>
            <p:cNvSpPr/>
            <p:nvPr/>
          </p:nvSpPr>
          <p:spPr>
            <a:xfrm flipH="1">
              <a:off x="3640" y="2064"/>
              <a:ext cx="208" cy="0"/>
            </a:xfrm>
            <a:prstGeom prst="line">
              <a:avLst/>
            </a:prstGeom>
            <a:ln w="9525" cap="flat" cmpd="sng">
              <a:solidFill>
                <a:srgbClr val="FF0000"/>
              </a:solidFill>
              <a:prstDash val="solid"/>
              <a:round/>
              <a:headEnd type="triangl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0185" name="Oval 15"/>
            <p:cNvSpPr/>
            <p:nvPr/>
          </p:nvSpPr>
          <p:spPr>
            <a:xfrm>
              <a:off x="3848" y="1824"/>
              <a:ext cx="988" cy="480"/>
            </a:xfrm>
            <a:prstGeom prst="ellipse">
              <a:avLst/>
            </a:prstGeom>
            <a:noFill/>
            <a:ln w="28575"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50186" name="Text Box 18"/>
          <p:cNvSpPr/>
          <p:nvPr/>
        </p:nvSpPr>
        <p:spPr>
          <a:xfrm>
            <a:off x="441325" y="5334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⑤ </a:t>
            </a:r>
            <a:r>
              <a:rPr lang="zh-CN" altLang="en-US" sz="24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50187" name="Rectangle 22"/>
          <p:cNvSpPr/>
          <p:nvPr/>
        </p:nvSpPr>
        <p:spPr>
          <a:xfrm>
            <a:off x="352425" y="4700588"/>
            <a:ext cx="8832850" cy="1465262"/>
          </a:xfrm>
          <a:prstGeom prst="rect">
            <a:avLst/>
          </a:prstGeom>
          <a:noFill/>
          <a:ln w="9525">
            <a:noFill/>
          </a:ln>
        </p:spPr>
        <p:txBody>
          <a:bodyPr wrap="none" anchor="t">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br>
              <a:rPr lang="en-US" altLang="zh-CN"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1</a:t>
            </a:r>
            <a:r>
              <a:rPr lang="zh-CN" altLang="en-US" sz="1800" b="0" dirty="0">
                <a:latin typeface="Arial" panose="020B0604020202020204" pitchFamily="34" charset="0"/>
                <a:ea typeface="微软雅黑" panose="020B0503020204020204" pitchFamily="34" charset="-122"/>
                <a:sym typeface="Arial" panose="020B0604020202020204" pitchFamily="34" charset="0"/>
              </a:rPr>
              <a:t>、安全帽没有系下颌带，未正确佩戴；</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2</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、高处作业未安装安全绳，进入高处人员未系安全带；</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3</a:t>
            </a:r>
            <a:r>
              <a:rPr lang="zh-CN" altLang="en-US" sz="1800" b="0" dirty="0">
                <a:latin typeface="Arial" panose="020B0604020202020204" pitchFamily="34" charset="0"/>
                <a:ea typeface="微软雅黑" panose="020B0503020204020204" pitchFamily="34" charset="-122"/>
                <a:sym typeface="Arial" panose="020B0604020202020204" pitchFamily="34" charset="0"/>
              </a:rPr>
              <a:t>、作业人员安全知识缺乏，安全意识淡薄，自我保护能力不强，麻痹大意酿成事故；</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4</a:t>
            </a:r>
            <a:r>
              <a:rPr lang="zh-CN" altLang="en-US" sz="1800" b="0" dirty="0">
                <a:latin typeface="Arial" panose="020B0604020202020204" pitchFamily="34" charset="0"/>
                <a:ea typeface="微软雅黑" panose="020B0503020204020204" pitchFamily="34" charset="-122"/>
                <a:sym typeface="Arial" panose="020B0604020202020204" pitchFamily="34" charset="0"/>
              </a:rPr>
              <a:t>、现场管理人员对工人作业点的安全检查不细，没有检查高处作业的安全保障措施。</a:t>
            </a: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spTree>
  </p:cSld>
  <p:clrMapOvr>
    <a:masterClrMapping/>
  </p:clrMapOvr>
  <p:transition spd="slow" advClick="0" advTm="0">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extLst>
          </p:cNvPr>
          <p:cNvSpPr>
            <a:spLocks noGrp="1"/>
          </p:cNvSpPr>
          <p:nvPr>
            <p:ph type="subTitle" idx="1"/>
          </p:nvPr>
        </p:nvSpPr>
        <p:spPr>
          <a:xfrm>
            <a:off x="1238251" y="1552278"/>
            <a:ext cx="6886476" cy="1794172"/>
          </a:xfrm>
        </p:spPr>
        <p:txBody>
          <a:bodyPr>
            <a:normAutofit lnSpcReduction="10000"/>
          </a:bodyPr>
          <a:lstStyle/>
          <a:p>
            <a:pPr algn="l">
              <a:defRPr/>
            </a:pPr>
            <a:r>
              <a:rPr lang="zh-CN" altLang="en-US" sz="2438" b="1" dirty="0">
                <a:solidFill>
                  <a:schemeClr val="accent5">
                    <a:lumMod val="50000"/>
                  </a:schemeClr>
                </a:solidFill>
              </a:rPr>
              <a:t>说明：</a:t>
            </a:r>
            <a:endParaRPr lang="en-AU" altLang="zh-CN" sz="2438" b="1" dirty="0">
              <a:solidFill>
                <a:schemeClr val="accent5">
                  <a:lumMod val="50000"/>
                </a:schemeClr>
              </a:solidFill>
            </a:endParaRPr>
          </a:p>
          <a:p>
            <a:pPr marL="278606" indent="-278606" algn="l">
              <a:buFontTx/>
              <a:buAutoNum type="arabicPeriod"/>
              <a:defRPr/>
            </a:pPr>
            <a:r>
              <a:rPr lang="en-AU" altLang="zh-CN" dirty="0"/>
              <a:t>ABC</a:t>
            </a:r>
            <a:r>
              <a:rPr lang="zh-CN" altLang="en-US" dirty="0"/>
              <a:t>安全的朋友们收集于网络；</a:t>
            </a:r>
            <a:endParaRPr lang="en-AU" altLang="zh-CN" dirty="0"/>
          </a:p>
          <a:p>
            <a:pPr marL="278606" indent="-278606" algn="l">
              <a:buFontTx/>
              <a:buAutoNum type="arabicPeriod"/>
              <a:defRPr/>
            </a:pPr>
            <a:r>
              <a:rPr lang="zh-CN" altLang="en-US" dirty="0"/>
              <a:t>版权作者所有</a:t>
            </a:r>
            <a:r>
              <a:rPr lang="en-US" altLang="zh-CN" dirty="0"/>
              <a:t>,</a:t>
            </a:r>
            <a:r>
              <a:rPr lang="zh-CN" altLang="en-US" dirty="0"/>
              <a:t>致谢；</a:t>
            </a:r>
            <a:endParaRPr lang="en-AU" altLang="zh-CN" dirty="0"/>
          </a:p>
          <a:p>
            <a:pPr algn="l">
              <a:defRPr/>
            </a:pPr>
            <a:r>
              <a:rPr lang="en-AU" altLang="zh-CN" dirty="0"/>
              <a:t>3.</a:t>
            </a:r>
            <a:r>
              <a:rPr lang="zh-CN" altLang="en-US" dirty="0">
                <a:solidFill>
                  <a:srgbClr val="FF0000"/>
                </a:solidFill>
              </a:rPr>
              <a:t>更多</a:t>
            </a:r>
            <a:r>
              <a:rPr lang="zh-CN" altLang="en-US" dirty="0" smtClean="0">
                <a:solidFill>
                  <a:srgbClr val="FF0000"/>
                </a:solidFill>
              </a:rPr>
              <a:t>资源请扫</a:t>
            </a:r>
            <a:r>
              <a:rPr lang="zh-CN" altLang="en-US" dirty="0">
                <a:solidFill>
                  <a:srgbClr val="FF0000"/>
                </a:solidFill>
              </a:rPr>
              <a:t>右侧二维码关注公众号</a:t>
            </a:r>
            <a:endParaRPr lang="en-US" altLang="zh-CN" dirty="0">
              <a:solidFill>
                <a:srgbClr val="FF0000"/>
              </a:solidFill>
            </a:endParaRPr>
          </a:p>
          <a:p>
            <a:pPr algn="l">
              <a:defRPr/>
            </a:pPr>
            <a:r>
              <a:rPr lang="zh-CN" altLang="en-US" dirty="0">
                <a:solidFill>
                  <a:srgbClr val="FF0000"/>
                </a:solidFill>
              </a:rPr>
              <a:t>微信最高级群已</a:t>
            </a:r>
            <a:r>
              <a:rPr lang="zh-CN" altLang="en-US" dirty="0" smtClean="0">
                <a:solidFill>
                  <a:srgbClr val="FF0000"/>
                </a:solidFill>
              </a:rPr>
              <a:t>发</a:t>
            </a:r>
            <a:r>
              <a:rPr lang="en-US" altLang="zh-CN" dirty="0" smtClean="0">
                <a:solidFill>
                  <a:srgbClr val="FF0000"/>
                </a:solidFill>
              </a:rPr>
              <a:t>2400+PPT5.4</a:t>
            </a:r>
            <a:r>
              <a:rPr lang="zh-CN" altLang="en-US" dirty="0" smtClean="0">
                <a:solidFill>
                  <a:srgbClr val="FF0000"/>
                </a:solidFill>
              </a:rPr>
              <a:t>Ｔ</a:t>
            </a:r>
            <a:r>
              <a:rPr lang="en-US" altLang="zh-CN" dirty="0" smtClean="0">
                <a:solidFill>
                  <a:srgbClr val="FF0000"/>
                </a:solidFill>
              </a:rPr>
              <a:t>+</a:t>
            </a:r>
            <a:r>
              <a:rPr lang="zh-CN" altLang="en-US" dirty="0">
                <a:solidFill>
                  <a:srgbClr val="FF0000"/>
                </a:solidFill>
              </a:rPr>
              <a:t>的</a:t>
            </a:r>
            <a:r>
              <a:rPr lang="en-US" altLang="zh-CN" dirty="0" smtClean="0">
                <a:solidFill>
                  <a:srgbClr val="FF0000"/>
                </a:solidFill>
              </a:rPr>
              <a:t>HSEF</a:t>
            </a:r>
            <a:r>
              <a:rPr lang="zh-CN" altLang="en-US" dirty="0" smtClean="0">
                <a:solidFill>
                  <a:srgbClr val="FF0000"/>
                </a:solidFill>
              </a:rPr>
              <a:t>资料</a:t>
            </a:r>
            <a:r>
              <a:rPr lang="zh-CN" altLang="en-US" dirty="0">
                <a:solidFill>
                  <a:srgbClr val="FF0000"/>
                </a:solidFill>
              </a:rPr>
              <a:t>！</a:t>
            </a:r>
            <a:endParaRPr lang="en-US" altLang="zh-CN" dirty="0">
              <a:solidFill>
                <a:srgbClr val="FF0000"/>
              </a:solidFill>
            </a:endParaRPr>
          </a:p>
          <a:p>
            <a:pPr marL="278606" indent="-278606">
              <a:buFontTx/>
              <a:buAutoNum type="arabicPeriod"/>
              <a:defRPr/>
            </a:pPr>
            <a:endParaRPr lang="en-AU" dirty="0"/>
          </a:p>
        </p:txBody>
      </p:sp>
      <p:sp>
        <p:nvSpPr>
          <p:cNvPr id="17411" name="AutoShape 2"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332409" y="1251744"/>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2" name="AutoShape 4"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425278" y="1344612"/>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3" name="AutoShape 6"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518146" y="1437481"/>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5" name="文本框 10"/>
          <p:cNvSpPr txBox="1">
            <a:spLocks noChangeArrowheads="1"/>
          </p:cNvSpPr>
          <p:nvPr/>
        </p:nvSpPr>
        <p:spPr bwMode="auto">
          <a:xfrm>
            <a:off x="3750867" y="3605710"/>
            <a:ext cx="4564757"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950" dirty="0">
                <a:solidFill>
                  <a:srgbClr val="FF0000"/>
                </a:solidFill>
              </a:rPr>
              <a:t>4.</a:t>
            </a:r>
            <a:r>
              <a:rPr lang="zh-CN" altLang="en-US" sz="1950" dirty="0">
                <a:solidFill>
                  <a:srgbClr val="FF0000"/>
                </a:solidFill>
              </a:rPr>
              <a:t>还不在</a:t>
            </a:r>
            <a:r>
              <a:rPr lang="en-AU" altLang="zh-CN" sz="1950" dirty="0" err="1">
                <a:solidFill>
                  <a:srgbClr val="FF0000"/>
                </a:solidFill>
              </a:rPr>
              <a:t>abc</a:t>
            </a:r>
            <a:r>
              <a:rPr lang="zh-CN" altLang="en-US" sz="1950" dirty="0">
                <a:solidFill>
                  <a:srgbClr val="FF0000"/>
                </a:solidFill>
              </a:rPr>
              <a:t>安全微信群中的朋友请</a:t>
            </a:r>
            <a:r>
              <a:rPr lang="zh-CN" altLang="en-US" sz="1950" dirty="0">
                <a:solidFill>
                  <a:srgbClr val="FF0000"/>
                </a:solidFill>
              </a:rPr>
              <a:t>点击</a:t>
            </a:r>
            <a:r>
              <a:rPr lang="en-AU" altLang="zh-CN" sz="1950" dirty="0"/>
              <a:t/>
            </a:r>
            <a:br>
              <a:rPr lang="en-AU" altLang="zh-CN" sz="1950" dirty="0"/>
            </a:br>
            <a:r>
              <a:rPr lang="en-US" altLang="zh-CN" sz="1950" dirty="0">
                <a:solidFill>
                  <a:srgbClr val="FF0000"/>
                </a:solidFill>
              </a:rPr>
              <a:t>5</a:t>
            </a:r>
            <a:r>
              <a:rPr lang="en-US" altLang="zh-CN" sz="1950" dirty="0">
                <a:solidFill>
                  <a:srgbClr val="FF0000"/>
                </a:solidFill>
              </a:rPr>
              <a:t>.</a:t>
            </a:r>
            <a:r>
              <a:rPr lang="zh-CN" altLang="en-US" sz="1950" dirty="0">
                <a:solidFill>
                  <a:srgbClr val="FF0000"/>
                </a:solidFill>
              </a:rPr>
              <a:t>或者直接扫描左侧二维</a:t>
            </a:r>
            <a:r>
              <a:rPr lang="zh-CN" altLang="en-US" sz="1950" dirty="0">
                <a:solidFill>
                  <a:srgbClr val="FF0000"/>
                </a:solidFill>
              </a:rPr>
              <a:t>码入微</a:t>
            </a:r>
            <a:r>
              <a:rPr lang="zh-CN" altLang="en-US" sz="1950" dirty="0">
                <a:solidFill>
                  <a:srgbClr val="FF0000"/>
                </a:solidFill>
              </a:rPr>
              <a:t>信群</a:t>
            </a:r>
            <a:r>
              <a:rPr lang="en-US" altLang="zh-CN" sz="1950" dirty="0">
                <a:solidFill>
                  <a:srgbClr val="FF0000"/>
                </a:solidFill>
              </a:rPr>
              <a:t>;</a:t>
            </a:r>
          </a:p>
          <a:p>
            <a:r>
              <a:rPr lang="en-US" altLang="zh-CN" sz="1950" dirty="0">
                <a:solidFill>
                  <a:srgbClr val="FF0000"/>
                </a:solidFill>
              </a:rPr>
              <a:t>!!!</a:t>
            </a:r>
            <a:r>
              <a:rPr lang="zh-CN" altLang="en-US" sz="1950" dirty="0">
                <a:solidFill>
                  <a:srgbClr val="FF0000"/>
                </a:solidFill>
              </a:rPr>
              <a:t>已经在</a:t>
            </a:r>
            <a:r>
              <a:rPr lang="en-US" altLang="zh-CN" sz="1950" dirty="0">
                <a:solidFill>
                  <a:srgbClr val="FF0000"/>
                </a:solidFill>
              </a:rPr>
              <a:t>ABC</a:t>
            </a:r>
            <a:r>
              <a:rPr lang="zh-CN" altLang="en-US" sz="1950" dirty="0">
                <a:solidFill>
                  <a:srgbClr val="FF0000"/>
                </a:solidFill>
              </a:rPr>
              <a:t>安全微信群中的不要扫</a:t>
            </a:r>
            <a:r>
              <a:rPr lang="en-US" altLang="zh-CN" sz="1950" dirty="0">
                <a:solidFill>
                  <a:srgbClr val="FF0000"/>
                </a:solidFill>
              </a:rPr>
              <a:t>!!!</a:t>
            </a:r>
            <a:endParaRPr lang="zh-CN" altLang="en-US" sz="1950" dirty="0"/>
          </a:p>
        </p:txBody>
      </p:sp>
      <p:pic>
        <p:nvPicPr>
          <p:cNvPr id="2" name="图片 1"/>
          <p:cNvPicPr>
            <a:picLocks noChangeAspect="1"/>
          </p:cNvPicPr>
          <p:nvPr/>
        </p:nvPicPr>
        <p:blipFill>
          <a:blip r:embed="rId2"/>
          <a:stretch>
            <a:fillRect/>
          </a:stretch>
        </p:blipFill>
        <p:spPr>
          <a:xfrm>
            <a:off x="1424747" y="3234234"/>
            <a:ext cx="2094128" cy="211915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81" y="604054"/>
            <a:ext cx="2872026" cy="2872026"/>
          </a:xfrm>
          <a:prstGeom prst="rect">
            <a:avLst/>
          </a:prstGeom>
        </p:spPr>
      </p:pic>
    </p:spTree>
    <p:extLst>
      <p:ext uri="{BB962C8B-B14F-4D97-AF65-F5344CB8AC3E}">
        <p14:creationId xmlns:p14="http://schemas.microsoft.com/office/powerpoint/2010/main" val="2128007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11266" name="组合 7"/>
          <p:cNvGrpSpPr/>
          <p:nvPr/>
        </p:nvGrpSpPr>
        <p:grpSpPr>
          <a:xfrm>
            <a:off x="20638" y="2084388"/>
            <a:ext cx="5313362" cy="460375"/>
            <a:chOff x="0" y="221272"/>
            <a:chExt cx="6539126" cy="566194"/>
          </a:xfrm>
        </p:grpSpPr>
        <p:sp>
          <p:nvSpPr>
            <p:cNvPr id="9" name="标题 2"/>
            <p:cNvSpPr txBox="1"/>
            <p:nvPr/>
          </p:nvSpPr>
          <p:spPr>
            <a:xfrm>
              <a:off x="623239" y="231033"/>
              <a:ext cx="5915887"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1.</a:t>
              </a:r>
              <a:r>
                <a:rPr kumimoji="0" lang="zh-CN" alt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高处作业的概述</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570"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5668757" y="3212976"/>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849313" y="3281363"/>
            <a:ext cx="5781675" cy="3109913"/>
          </a:xfrm>
          <a:prstGeom prst="rect">
            <a:avLst/>
          </a:prstGeom>
          <a:noFill/>
          <a:ln>
            <a:noFill/>
          </a:ln>
          <a:effectLst/>
        </p:spPr>
        <p:txBody>
          <a:bodyPr>
            <a:spAutoFit/>
          </a:bodyPr>
          <a:lstStyle/>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高处作业的定义</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高处作业的类型</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高处作业的危害</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常见高处作业意外事例</a:t>
            </a: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 name="Rectangle 4"/>
          <p:cNvSpPr>
            <a:spLocks noChangeArrowheads="1"/>
          </p:cNvSpPr>
          <p:nvPr/>
        </p:nvSpPr>
        <p:spPr bwMode="auto">
          <a:xfrm>
            <a:off x="495300" y="1524000"/>
            <a:ext cx="3549650" cy="2835275"/>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上海朋泰鞋材厂标准厂房工程工地由上海天凯建筑工程有限公司承建，其中钢结构工程由上海玉树钢结构有限公司施工。</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20xx</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年</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10</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月</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23</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日</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10:30</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时左右，一职工在</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5</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号厂房钢结构屋面铺设彩钢复合板时，从</a:t>
            </a:r>
            <a:r>
              <a:rPr kumimoji="0" lang="en-US" altLang="zh-CN"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7</a:t>
            </a:r>
            <a:r>
              <a:rPr kumimoji="0" lang="zh-CN"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米左右高处坠落，经送医院抢救无效死亡。</a:t>
            </a:r>
          </a:p>
        </p:txBody>
      </p:sp>
      <p:pic>
        <p:nvPicPr>
          <p:cNvPr id="51202" name="Picture 5"/>
          <p:cNvPicPr preferRelativeResize="0"/>
          <p:nvPr/>
        </p:nvPicPr>
        <p:blipFill>
          <a:blip r:embed="rId3"/>
          <a:stretch>
            <a:fillRect/>
          </a:stretch>
        </p:blipFill>
        <p:spPr>
          <a:xfrm>
            <a:off x="4457700" y="762000"/>
            <a:ext cx="5035550" cy="3484563"/>
          </a:xfrm>
          <a:prstGeom prst="rect">
            <a:avLst/>
          </a:prstGeom>
          <a:noFill/>
          <a:ln w="9525">
            <a:noFill/>
          </a:ln>
        </p:spPr>
      </p:pic>
      <p:pic>
        <p:nvPicPr>
          <p:cNvPr id="51203" name="Picture 6"/>
          <p:cNvPicPr preferRelativeResize="0"/>
          <p:nvPr/>
        </p:nvPicPr>
        <p:blipFill>
          <a:blip r:embed="rId4"/>
          <a:stretch>
            <a:fillRect/>
          </a:stretch>
        </p:blipFill>
        <p:spPr>
          <a:xfrm>
            <a:off x="6127750" y="4059238"/>
            <a:ext cx="3219450" cy="2206625"/>
          </a:xfrm>
          <a:prstGeom prst="rect">
            <a:avLst/>
          </a:prstGeom>
          <a:noFill/>
          <a:ln w="9525">
            <a:noFill/>
          </a:ln>
        </p:spPr>
      </p:pic>
      <p:sp>
        <p:nvSpPr>
          <p:cNvPr id="51204" name="Oval 7"/>
          <p:cNvSpPr/>
          <p:nvPr/>
        </p:nvSpPr>
        <p:spPr>
          <a:xfrm>
            <a:off x="7099300" y="838200"/>
            <a:ext cx="1568450" cy="914400"/>
          </a:xfrm>
          <a:prstGeom prst="ellipse">
            <a:avLst/>
          </a:prstGeom>
          <a:noFill/>
          <a:ln w="28575" cap="flat" cmpd="sng">
            <a:solidFill>
              <a:srgbClr val="99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1205" name="Line 8"/>
          <p:cNvSpPr/>
          <p:nvPr/>
        </p:nvSpPr>
        <p:spPr>
          <a:xfrm>
            <a:off x="577850" y="3733800"/>
            <a:ext cx="32194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206" name="Line 9"/>
          <p:cNvSpPr/>
          <p:nvPr/>
        </p:nvSpPr>
        <p:spPr>
          <a:xfrm>
            <a:off x="577850" y="4038600"/>
            <a:ext cx="21463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207" name="Line 10"/>
          <p:cNvSpPr/>
          <p:nvPr/>
        </p:nvSpPr>
        <p:spPr>
          <a:xfrm>
            <a:off x="3219450" y="3429000"/>
            <a:ext cx="5778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208" name="Oval 11"/>
          <p:cNvSpPr/>
          <p:nvPr/>
        </p:nvSpPr>
        <p:spPr>
          <a:xfrm>
            <a:off x="7035800" y="4897438"/>
            <a:ext cx="1373188" cy="838200"/>
          </a:xfrm>
          <a:prstGeom prst="ellipse">
            <a:avLst/>
          </a:prstGeom>
          <a:solidFill>
            <a:srgbClr val="FFFFFF">
              <a:alpha val="72156"/>
            </a:srgbClr>
          </a:solidFill>
          <a:ln w="9525" cap="flat" cmpd="sng">
            <a:solidFill>
              <a:srgbClr val="00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1209" name="Text Box 14"/>
          <p:cNvSpPr/>
          <p:nvPr/>
        </p:nvSpPr>
        <p:spPr>
          <a:xfrm>
            <a:off x="441325" y="5334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⑥ </a:t>
            </a:r>
            <a:r>
              <a:rPr lang="zh-CN" altLang="en-US" sz="2400" dirty="0">
                <a:latin typeface="Arial" panose="020B0604020202020204" pitchFamily="34" charset="0"/>
                <a:ea typeface="微软雅黑" panose="020B0503020204020204" pitchFamily="34" charset="-122"/>
                <a:sym typeface="Arial" panose="020B0604020202020204" pitchFamily="34" charset="0"/>
              </a:rPr>
              <a:t>临边作业</a:t>
            </a:r>
          </a:p>
        </p:txBody>
      </p:sp>
      <p:sp>
        <p:nvSpPr>
          <p:cNvPr id="51210" name="Rectangle 15"/>
          <p:cNvSpPr/>
          <p:nvPr/>
        </p:nvSpPr>
        <p:spPr>
          <a:xfrm>
            <a:off x="533400" y="4400550"/>
            <a:ext cx="5508625" cy="1739900"/>
          </a:xfrm>
          <a:prstGeom prst="rect">
            <a:avLst/>
          </a:prstGeom>
          <a:noFill/>
          <a:ln w="9525">
            <a:noFill/>
          </a:ln>
        </p:spPr>
        <p:txBody>
          <a:bodyPr anchor="t">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br>
              <a:rPr lang="en-US" altLang="zh-CN"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1.</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高处临边作业，未安装安全绳，及没有系安全带；</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2.</a:t>
            </a:r>
            <a:r>
              <a:rPr lang="zh-CN" altLang="en-US" sz="1800" b="0" dirty="0">
                <a:latin typeface="Arial" panose="020B0604020202020204" pitchFamily="34" charset="0"/>
                <a:ea typeface="微软雅黑" panose="020B0503020204020204" pitchFamily="34" charset="-122"/>
                <a:sym typeface="Arial" panose="020B0604020202020204" pitchFamily="34" charset="0"/>
              </a:rPr>
              <a:t>作业人员安全知识缺乏，安全意识淡薄，自我保护能力不强，麻痹大意酿成事故；</a:t>
            </a:r>
          </a:p>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3.</a:t>
            </a:r>
            <a:r>
              <a:rPr lang="zh-CN" altLang="en-US" sz="1800" b="0" dirty="0">
                <a:latin typeface="Arial" panose="020B0604020202020204" pitchFamily="34" charset="0"/>
                <a:ea typeface="微软雅黑" panose="020B0503020204020204" pitchFamily="34" charset="-122"/>
                <a:sym typeface="Arial" panose="020B0604020202020204" pitchFamily="34" charset="0"/>
              </a:rPr>
              <a:t>现场管理人员对工人作业点的安全检查不细，没有检查高处作业的安全保障措施。</a:t>
            </a:r>
          </a:p>
        </p:txBody>
      </p:sp>
    </p:spTree>
  </p:cSld>
  <p:clrMapOvr>
    <a:masterClrMapping/>
  </p:clrMapOvr>
  <p:transition spd="slow" advClick="0" advTm="0">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7" name="Rectangle 2"/>
          <p:cNvSpPr>
            <a:spLocks noChangeArrowheads="1"/>
          </p:cNvSpPr>
          <p:nvPr/>
        </p:nvSpPr>
        <p:spPr bwMode="auto">
          <a:xfrm>
            <a:off x="495300" y="1171575"/>
            <a:ext cx="3302000" cy="366713"/>
          </a:xfrm>
          <a:prstGeom prst="rect">
            <a:avLst/>
          </a:prstGeom>
          <a:noFill/>
          <a:ln>
            <a:noFill/>
          </a:ln>
          <a:effectLst/>
        </p:spPr>
        <p:txBody>
          <a:bodyPr/>
          <a:lstStyle/>
          <a:p>
            <a:pPr lvl="0" eaLnBrk="1" hangingPunct="1">
              <a:buClr>
                <a:srgbClr val="000000"/>
              </a:buClr>
              <a:buSzPct val="100000"/>
            </a:pPr>
            <a:r>
              <a:rPr lang="en-US" altLang="zh-CN" sz="1800" b="0">
                <a:solidFill>
                  <a:schemeClr val="tx2"/>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2758" name="Rectangle 7"/>
          <p:cNvSpPr>
            <a:spLocks noChangeArrowheads="1"/>
          </p:cNvSpPr>
          <p:nvPr/>
        </p:nvSpPr>
        <p:spPr bwMode="auto">
          <a:xfrm>
            <a:off x="495300" y="1171575"/>
            <a:ext cx="3714750" cy="3074988"/>
          </a:xfrm>
          <a:prstGeom prst="rect">
            <a:avLst/>
          </a:prstGeom>
          <a:noFill/>
          <a:ln>
            <a:noFill/>
          </a:ln>
          <a:effectLst/>
        </p:spPr>
        <p:txBody>
          <a:bodyPr/>
          <a:lstStyle/>
          <a:p>
            <a:pPr lvl="0" eaLnBrk="1" hangingPunct="1">
              <a:buClr>
                <a:srgbClr val="000000"/>
              </a:buClr>
              <a:buSzPct val="100000"/>
            </a:pPr>
            <a:r>
              <a:rPr lang="zh-CN" altLang="en-US" sz="280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空调工坠下</a:t>
            </a:r>
            <a:r>
              <a:rPr lang="en-US" altLang="zh-CN" sz="280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7</a:t>
            </a:r>
            <a:r>
              <a:rPr lang="zh-CN" altLang="en-US" sz="2800" dirty="0">
                <a:solidFill>
                  <a:srgbClr val="0000FF"/>
                </a:solidFill>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楼身亡</a:t>
            </a:r>
          </a:p>
          <a:p>
            <a:pPr lvl="0" eaLnBrk="1" hangingPunct="1">
              <a:buClr>
                <a:srgbClr val="000000"/>
              </a:buClr>
              <a:buSzPct val="100000"/>
            </a:pP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       </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20xx</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年</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8</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月</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日上午</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10</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时</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20</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分空调工曾站在墙外的空调架上，但“老化的支架”发生弯曲，空调工失去重心，最终连同身上那条“没固定牢靠”的安全带，一同坠下</a:t>
            </a:r>
            <a:r>
              <a:rPr lang="en-US" altLang="zh-CN"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7</a:t>
            </a:r>
            <a:r>
              <a:rPr lang="zh-CN" altLang="en-US" sz="2400" dirty="0">
                <a:effectLst>
                  <a:outerShdw blurRad="38100" dist="38100" dir="2700000">
                    <a:srgbClr val="C0C0C0"/>
                  </a:outerShdw>
                </a:effectLst>
                <a:latin typeface="Arial" panose="020B0604020202020204" pitchFamily="34" charset="0"/>
                <a:ea typeface="微软雅黑" panose="020B0503020204020204" pitchFamily="34" charset="-122"/>
                <a:sym typeface="Arial" panose="020B0604020202020204" pitchFamily="34" charset="0"/>
              </a:rPr>
              <a:t>楼。</a:t>
            </a:r>
            <a:r>
              <a:rPr lang="zh-CN" altLang="en-US" sz="2400" dirty="0">
                <a:latin typeface="Arial" panose="020B0604020202020204" pitchFamily="34" charset="0"/>
                <a:ea typeface="微软雅黑" panose="020B0503020204020204" pitchFamily="34" charset="-122"/>
                <a:sym typeface="Arial" panose="020B0604020202020204" pitchFamily="34" charset="0"/>
              </a:rPr>
              <a:t> </a:t>
            </a:r>
          </a:p>
        </p:txBody>
      </p:sp>
      <p:pic>
        <p:nvPicPr>
          <p:cNvPr id="52227" name="Picture 8"/>
          <p:cNvPicPr preferRelativeResize="0"/>
          <p:nvPr/>
        </p:nvPicPr>
        <p:blipFill>
          <a:blip r:embed="rId3"/>
          <a:stretch>
            <a:fillRect/>
          </a:stretch>
        </p:blipFill>
        <p:spPr>
          <a:xfrm>
            <a:off x="4705350" y="1676400"/>
            <a:ext cx="4127500" cy="2533650"/>
          </a:xfrm>
          <a:prstGeom prst="rect">
            <a:avLst/>
          </a:prstGeom>
          <a:noFill/>
          <a:ln w="9525">
            <a:noFill/>
          </a:ln>
        </p:spPr>
      </p:pic>
      <p:sp>
        <p:nvSpPr>
          <p:cNvPr id="52228" name="Line 9"/>
          <p:cNvSpPr/>
          <p:nvPr/>
        </p:nvSpPr>
        <p:spPr>
          <a:xfrm>
            <a:off x="660400" y="4219575"/>
            <a:ext cx="255905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229" name="Line 10"/>
          <p:cNvSpPr/>
          <p:nvPr/>
        </p:nvSpPr>
        <p:spPr>
          <a:xfrm>
            <a:off x="2435225" y="3486150"/>
            <a:ext cx="1533525"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230" name="Text Box 13"/>
          <p:cNvSpPr/>
          <p:nvPr/>
        </p:nvSpPr>
        <p:spPr>
          <a:xfrm>
            <a:off x="441325" y="533400"/>
            <a:ext cx="18002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⑦ </a:t>
            </a:r>
            <a:r>
              <a:rPr lang="zh-CN" altLang="en-US" sz="2400" dirty="0">
                <a:latin typeface="Arial" panose="020B0604020202020204" pitchFamily="34" charset="0"/>
                <a:ea typeface="微软雅黑" panose="020B0503020204020204" pitchFamily="34" charset="-122"/>
                <a:sym typeface="Arial" panose="020B0604020202020204" pitchFamily="34" charset="0"/>
              </a:rPr>
              <a:t>悬空作业</a:t>
            </a:r>
          </a:p>
        </p:txBody>
      </p:sp>
      <p:sp>
        <p:nvSpPr>
          <p:cNvPr id="52231" name="Line 14"/>
          <p:cNvSpPr/>
          <p:nvPr/>
        </p:nvSpPr>
        <p:spPr>
          <a:xfrm>
            <a:off x="727075" y="3790950"/>
            <a:ext cx="2930525"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232" name="Oval 16"/>
          <p:cNvSpPr/>
          <p:nvPr/>
        </p:nvSpPr>
        <p:spPr>
          <a:xfrm rot="-2220000">
            <a:off x="4591050" y="2925763"/>
            <a:ext cx="1665288" cy="103187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2233" name="Rectangle 17"/>
          <p:cNvSpPr/>
          <p:nvPr/>
        </p:nvSpPr>
        <p:spPr>
          <a:xfrm>
            <a:off x="458788" y="4518025"/>
            <a:ext cx="8769350" cy="915988"/>
          </a:xfrm>
          <a:prstGeom prst="rect">
            <a:avLst/>
          </a:prstGeom>
          <a:noFill/>
          <a:ln w="9525">
            <a:noFill/>
          </a:ln>
        </p:spPr>
        <p:txBody>
          <a:bodyPr wrap="none" anchor="t">
            <a:spAutoFit/>
          </a:bodyPr>
          <a:lstStyle/>
          <a:p>
            <a:pPr lvl="0" eaLnBrk="1" hangingPunct="1">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原因及存在问题</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br>
              <a:rPr lang="en-US" altLang="zh-CN"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1</a:t>
            </a:r>
            <a:r>
              <a:rPr lang="zh-CN" altLang="en-US" sz="1800" b="0" dirty="0">
                <a:latin typeface="Arial" panose="020B0604020202020204" pitchFamily="34" charset="0"/>
                <a:ea typeface="微软雅黑" panose="020B0503020204020204" pitchFamily="34" charset="-122"/>
                <a:sym typeface="Arial" panose="020B0604020202020204" pitchFamily="34" charset="0"/>
              </a:rPr>
              <a:t>、高处作业安全带没有系在牢固的固定点；</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en-US" altLang="zh-CN" sz="1800" b="0" dirty="0">
                <a:latin typeface="Arial" panose="020B0604020202020204" pitchFamily="34" charset="0"/>
                <a:ea typeface="微软雅黑" panose="020B0503020204020204" pitchFamily="34" charset="-122"/>
                <a:sym typeface="Arial" panose="020B0604020202020204" pitchFamily="34" charset="0"/>
              </a:rPr>
              <a:t>2</a:t>
            </a:r>
            <a:r>
              <a:rPr lang="zh-CN" altLang="en-US" sz="1800" b="0" dirty="0">
                <a:latin typeface="Arial" panose="020B0604020202020204" pitchFamily="34" charset="0"/>
                <a:ea typeface="微软雅黑" panose="020B0503020204020204" pitchFamily="34" charset="-122"/>
                <a:sym typeface="Arial" panose="020B0604020202020204" pitchFamily="34" charset="0"/>
              </a:rPr>
              <a:t>、作业人员安全知识缺乏，安全意识淡薄，自我保护能力不强，麻痹大意酿成事故；</a:t>
            </a:r>
            <a:endParaRPr lang="zh-CN" altLang="en-US" sz="18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54274" name="Rectangle 5"/>
          <p:cNvSpPr/>
          <p:nvPr/>
        </p:nvSpPr>
        <p:spPr>
          <a:xfrm>
            <a:off x="412750" y="1219200"/>
            <a:ext cx="8667750" cy="4495800"/>
          </a:xfrm>
          <a:prstGeom prst="rect">
            <a:avLst/>
          </a:prstGeom>
          <a:noFill/>
          <a:ln w="9525">
            <a:noFill/>
          </a:ln>
        </p:spPr>
        <p:txBody>
          <a:bodyPr anchor="t"/>
          <a:lstStyle/>
          <a:p>
            <a:pPr marL="342900" lvl="0" indent="-342900" eaLnBrk="1" hangingPunct="1">
              <a:spcBef>
                <a:spcPct val="20000"/>
              </a:spcBef>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① </a:t>
            </a:r>
            <a:r>
              <a:rPr lang="zh-CN" altLang="en-US" sz="2000" dirty="0">
                <a:latin typeface="Arial" panose="020B0604020202020204" pitchFamily="34" charset="0"/>
                <a:ea typeface="微软雅黑" panose="020B0503020204020204" pitchFamily="34" charset="-122"/>
                <a:sym typeface="Arial" panose="020B0604020202020204" pitchFamily="34" charset="0"/>
              </a:rPr>
              <a:t>人的行为方面</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作业人员未佩戴</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或不规范佩戴</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安全帽和安全带，缺少防护用品</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2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使用不规范的操作平台或不可靠立足点</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2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存在侥幸心理，忽视安全，忽视警告</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2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身体或心理状况不健康。</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操作人员操作不当。</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高处作业不戴工具袋手抓物件而失足坠落。</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通道上摆放过多物品。</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脚手架不按规定搭设，梯子摆放不稳。</a:t>
            </a:r>
          </a:p>
          <a:p>
            <a:pPr marL="342900" lvl="0" indent="-342900" eaLnBrk="1" hangingPunct="1">
              <a:spcBef>
                <a:spcPct val="20000"/>
              </a:spcBef>
              <a:buClr>
                <a:srgbClr val="000000"/>
              </a:buClr>
              <a:buSzPct val="100000"/>
            </a:pP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spcBef>
                <a:spcPct val="20000"/>
              </a:spcBef>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② 管理方面</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教育培训</a:t>
            </a: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包括安全交底</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未落实、不深入或教育效果不佳</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2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未及时为作业人员提供合格的、正确的个人防护用品</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p>
          <a:p>
            <a:pPr marL="342900" lvl="0" indent="-342900" eaLnBrk="1" hangingPunct="1">
              <a:spcBef>
                <a:spcPct val="20000"/>
              </a:spcBef>
              <a:buClr>
                <a:srgbClr val="000000"/>
              </a:buClr>
              <a:buSzPct val="100000"/>
            </a:pPr>
            <a:r>
              <a:rPr lang="en-US" altLang="zh-CN" sz="1600" dirty="0">
                <a:latin typeface="Arial" panose="020B0604020202020204" pitchFamily="34" charset="0"/>
                <a:ea typeface="微软雅黑" panose="020B0503020204020204" pitchFamily="34" charset="-122"/>
                <a:sym typeface="Arial" panose="020B0604020202020204" pitchFamily="34" charset="0"/>
              </a:rPr>
              <a:t>      ·</a:t>
            </a:r>
            <a:r>
              <a:rPr lang="zh-CN" altLang="en-US" sz="1600" dirty="0">
                <a:latin typeface="Arial" panose="020B0604020202020204" pitchFamily="34" charset="0"/>
                <a:ea typeface="微软雅黑" panose="020B0503020204020204" pitchFamily="34" charset="-122"/>
                <a:sym typeface="Arial" panose="020B0604020202020204" pitchFamily="34" charset="0"/>
              </a:rPr>
              <a:t>危险现场未张贴警示标志； </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现场未设置安全网、安全绳等安全保障措施；</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r>
              <a:rPr lang="en-US" altLang="zh-CN" sz="1600" dirty="0">
                <a:latin typeface="Arial" panose="020B0604020202020204" pitchFamily="34" charset="0"/>
                <a:ea typeface="微软雅黑" panose="020B0503020204020204" pitchFamily="34" charset="-122"/>
                <a:sym typeface="Arial" panose="020B0604020202020204" pitchFamily="34" charset="0"/>
              </a:rPr>
              <a:t>·</a:t>
            </a:r>
            <a:r>
              <a:rPr lang="zh-CN" altLang="en-US" sz="1600" dirty="0">
                <a:latin typeface="Arial" panose="020B0604020202020204" pitchFamily="34" charset="0"/>
                <a:ea typeface="微软雅黑" panose="020B0503020204020204" pitchFamily="34" charset="-122"/>
                <a:sym typeface="Arial" panose="020B0604020202020204" pitchFamily="34" charset="0"/>
              </a:rPr>
              <a:t>现场管理人员对工人作业点的安全检查不深、不细，对事故隐患未及时发现，即使发现也未及时督促整改，甚至视而不见；有的对一些重大事故隐患整改结果是否符合要求，也未认真及时进行复查。 。</a:t>
            </a:r>
          </a:p>
          <a:p>
            <a:pPr marL="342900" lvl="0" indent="-342900" eaLnBrk="1" hangingPunct="1">
              <a:spcBef>
                <a:spcPct val="20000"/>
              </a:spcBef>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p>
        </p:txBody>
      </p:sp>
      <p:sp>
        <p:nvSpPr>
          <p:cNvPr id="2774" name="Rectangle 6"/>
          <p:cNvSpPr>
            <a:spLocks noChangeArrowheads="1"/>
          </p:cNvSpPr>
          <p:nvPr/>
        </p:nvSpPr>
        <p:spPr bwMode="auto">
          <a:xfrm>
            <a:off x="0" y="533400"/>
            <a:ext cx="5041900"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276" name="Rectangle 3"/>
          <p:cNvSpPr/>
          <p:nvPr/>
        </p:nvSpPr>
        <p:spPr>
          <a:xfrm>
            <a:off x="327025" y="5334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高处作业事故原因分析</a:t>
            </a:r>
            <a:endParaRPr lang="zh-CN" altLang="en-US" sz="26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780" name="Rectangle 6"/>
          <p:cNvSpPr>
            <a:spLocks noChangeArrowheads="1"/>
          </p:cNvSpPr>
          <p:nvPr/>
        </p:nvSpPr>
        <p:spPr bwMode="auto">
          <a:xfrm>
            <a:off x="0" y="438150"/>
            <a:ext cx="5041900"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5299" name="Rectangle 4"/>
          <p:cNvSpPr/>
          <p:nvPr/>
        </p:nvSpPr>
        <p:spPr>
          <a:xfrm>
            <a:off x="495300" y="1241425"/>
            <a:ext cx="8874125" cy="4703763"/>
          </a:xfrm>
          <a:prstGeom prst="rect">
            <a:avLst/>
          </a:prstGeom>
          <a:noFill/>
          <a:ln w="9525">
            <a:noFill/>
          </a:ln>
        </p:spPr>
        <p:txBody>
          <a:bodyPr anchor="t">
            <a:spAutoFit/>
          </a:bodyPr>
          <a:lstStyle/>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(1) </a:t>
            </a:r>
            <a:r>
              <a:rPr lang="zh-CN" altLang="en-US" sz="1800" b="0" dirty="0">
                <a:latin typeface="Arial" panose="020B0604020202020204" pitchFamily="34" charset="0"/>
                <a:ea typeface="微软雅黑" panose="020B0503020204020204" pitchFamily="34" charset="-122"/>
                <a:sym typeface="Arial" panose="020B0604020202020204" pitchFamily="34" charset="0"/>
              </a:rPr>
              <a:t>加强作业人员的安全意识教育，不断提高其自我保护能力，切实做到“三不伤害”，即</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不伤害自己，不伤害别人，不被别人伤害</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(2) </a:t>
            </a:r>
            <a:r>
              <a:rPr lang="zh-CN" altLang="en-US" sz="1800" b="0" dirty="0">
                <a:latin typeface="Arial" panose="020B0604020202020204" pitchFamily="34" charset="0"/>
                <a:ea typeface="微软雅黑" panose="020B0503020204020204" pitchFamily="34" charset="-122"/>
                <a:sym typeface="Arial" panose="020B0604020202020204" pitchFamily="34" charset="0"/>
              </a:rPr>
              <a:t>加强巡查督促，特别是危险点源应及时纳入重点监控对象；</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(3)</a:t>
            </a:r>
            <a:r>
              <a:rPr lang="zh-CN" altLang="en-US" sz="1800" b="0" dirty="0">
                <a:latin typeface="Arial" panose="020B0604020202020204" pitchFamily="34" charset="0"/>
                <a:ea typeface="微软雅黑" panose="020B0503020204020204" pitchFamily="34" charset="-122"/>
                <a:sym typeface="Arial" panose="020B0604020202020204" pitchFamily="34" charset="0"/>
              </a:rPr>
              <a:t>各类脚手架应严格按照规范要求搭设，根据架体搭设规模及施工需求，应及时组织整体或分部验收。</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(4) </a:t>
            </a:r>
            <a:r>
              <a:rPr lang="zh-CN" altLang="en-US" sz="1800" b="0" dirty="0">
                <a:latin typeface="Arial" panose="020B0604020202020204" pitchFamily="34" charset="0"/>
                <a:ea typeface="微软雅黑" panose="020B0503020204020204" pitchFamily="34" charset="-122"/>
                <a:sym typeface="Arial" panose="020B0604020202020204" pitchFamily="34" charset="0"/>
              </a:rPr>
              <a:t>对施工过程中形成的各类预留洞口，应及时设置围拦或盖板，必要时应设置有效的，醒目的警示标识标牌。</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(5) </a:t>
            </a:r>
            <a:r>
              <a:rPr lang="zh-CN" altLang="en-US" sz="1800" b="0" dirty="0">
                <a:latin typeface="Arial" panose="020B0604020202020204" pitchFamily="34" charset="0"/>
                <a:ea typeface="微软雅黑" panose="020B0503020204020204" pitchFamily="34" charset="-122"/>
                <a:sym typeface="Arial" panose="020B0604020202020204" pitchFamily="34" charset="0"/>
              </a:rPr>
              <a:t>对高处作业的人员要定期进行体检，杜绝患有禁忌病症人员从事高处作业</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如高血压，心脏病等</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(6) </a:t>
            </a:r>
            <a:r>
              <a:rPr lang="zh-CN" altLang="en-US" sz="1800" b="0" dirty="0">
                <a:latin typeface="Arial" panose="020B0604020202020204" pitchFamily="34" charset="0"/>
                <a:ea typeface="微软雅黑" panose="020B0503020204020204" pitchFamily="34" charset="-122"/>
                <a:sym typeface="Arial" panose="020B0604020202020204" pitchFamily="34" charset="0"/>
              </a:rPr>
              <a:t>在无法搭设防护设施的地方或从事独立登高作业的人员在操作过程中应正确佩带安全帽和双钩安全带，同时安全带挂钩不离固定物或安全绳。</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(7) 6</a:t>
            </a:r>
            <a:r>
              <a:rPr lang="zh-CN" altLang="en-US" sz="1800" b="0" dirty="0">
                <a:latin typeface="Arial" panose="020B0604020202020204" pitchFamily="34" charset="0"/>
                <a:ea typeface="微软雅黑" panose="020B0503020204020204" pitchFamily="34" charset="-122"/>
                <a:sym typeface="Arial" panose="020B0604020202020204" pitchFamily="34" charset="0"/>
              </a:rPr>
              <a:t>级以上强风或大雨、雪、雾天不得从事高处作业。</a:t>
            </a:r>
          </a:p>
          <a:p>
            <a:pPr lvl="0" eaLnBrk="1" hangingPunct="1">
              <a:spcBef>
                <a:spcPct val="40000"/>
              </a:spcBef>
              <a:buClr>
                <a:srgbClr val="000000"/>
              </a:buClr>
              <a:buSzPct val="100000"/>
            </a:pPr>
            <a:r>
              <a:rPr lang="en-US" altLang="zh-CN" sz="1800" b="0" dirty="0">
                <a:latin typeface="Arial" panose="020B0604020202020204" pitchFamily="34" charset="0"/>
                <a:ea typeface="微软雅黑" panose="020B0503020204020204" pitchFamily="34" charset="-122"/>
                <a:sym typeface="Arial" panose="020B0604020202020204" pitchFamily="34" charset="0"/>
              </a:rPr>
              <a:t>(8) </a:t>
            </a:r>
            <a:r>
              <a:rPr lang="zh-CN" altLang="en-US" sz="1800" b="0" dirty="0">
                <a:latin typeface="Arial" panose="020B0604020202020204" pitchFamily="34" charset="0"/>
                <a:ea typeface="微软雅黑" panose="020B0503020204020204" pitchFamily="34" charset="-122"/>
                <a:sym typeface="Arial" panose="020B0604020202020204" pitchFamily="34" charset="0"/>
              </a:rPr>
              <a:t>认真落实各级安全生产责任制，特别是应加强生产班组的安全管理，做到班前安全教育，班中落实安全措施，班后安全检查</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有无遗留的不安全隐患</a:t>
            </a:r>
            <a:r>
              <a:rPr lang="en-US" altLang="zh-CN" sz="18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a:t>
            </a:r>
          </a:p>
        </p:txBody>
      </p:sp>
      <p:sp>
        <p:nvSpPr>
          <p:cNvPr id="55300" name="Rectangle 5"/>
          <p:cNvSpPr/>
          <p:nvPr/>
        </p:nvSpPr>
        <p:spPr>
          <a:xfrm>
            <a:off x="406400" y="479425"/>
            <a:ext cx="4643438"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3</a:t>
            </a:r>
            <a:r>
              <a:rPr lang="zh-CN" altLang="en-US" sz="2400" dirty="0">
                <a:latin typeface="Arial" panose="020B0604020202020204" pitchFamily="34" charset="0"/>
                <a:ea typeface="微软雅黑" panose="020B0503020204020204" pitchFamily="34" charset="-122"/>
                <a:sym typeface="Arial" panose="020B0604020202020204" pitchFamily="34" charset="0"/>
              </a:rPr>
              <a:t>、预防高处坠落事故的安全措施</a:t>
            </a:r>
          </a:p>
        </p:txBody>
      </p:sp>
    </p:spTree>
  </p:cSld>
  <p:clrMapOvr>
    <a:masterClrMapping/>
  </p:clrMapOvr>
  <p:transition spd="slow" advClick="0" advTm="0">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56322"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rPr>
                <a:t>五、高处作业项目安全分析</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10512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849313" y="3284538"/>
            <a:ext cx="5781675" cy="3108543"/>
          </a:xfrm>
          <a:prstGeom prst="rect">
            <a:avLst/>
          </a:prstGeom>
          <a:noFill/>
          <a:ln>
            <a:noFill/>
          </a:ln>
          <a:effectLst/>
        </p:spPr>
        <p:txBody>
          <a:bodyPr>
            <a:spAutoFit/>
          </a:bodyPr>
          <a:lstStyle/>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安全分析的作用</a:t>
            </a: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安全分析的应用领域</a:t>
            </a:r>
          </a:p>
          <a:p>
            <a:pPr marL="342900" lvl="0" indent="-342900" eaLnBrk="1" hangingPunct="1">
              <a:buClr>
                <a:srgbClr val="000000"/>
              </a:buClr>
              <a:buSzPct val="100000"/>
              <a:buFont typeface="Wingdings" panose="05000000000000000000" pitchFamily="2" charset="2"/>
              <a:buChar char="n"/>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安全分析</a:t>
            </a: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的</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步骤</a:t>
            </a: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buFont typeface="Wingdings" panose="05000000000000000000" pitchFamily="2" charset="2"/>
              <a:buChar char="n"/>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eaLnBrk="1" hangingPunct="1">
              <a:buClr>
                <a:srgbClr val="000000"/>
              </a:buClr>
              <a:buSzPct val="100000"/>
            </a:pPr>
            <a:endPar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58370" name="Rectangle 3"/>
          <p:cNvSpPr/>
          <p:nvPr/>
        </p:nvSpPr>
        <p:spPr>
          <a:xfrm>
            <a:off x="755650" y="1509713"/>
            <a:ext cx="7634288" cy="4249737"/>
          </a:xfrm>
          <a:prstGeom prst="rect">
            <a:avLst/>
          </a:prstGeom>
          <a:noFill/>
          <a:ln w="9525">
            <a:noFill/>
          </a:ln>
        </p:spPr>
        <p:txBody>
          <a:bodyPr anchor="t"/>
          <a:lstStyle/>
          <a:p>
            <a:pPr lvl="0" indent="541655" eaLnBrk="1" hangingPunct="1">
              <a:lnSpc>
                <a:spcPct val="115000"/>
              </a:lnSpc>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1</a:t>
            </a:r>
            <a:r>
              <a:rPr lang="zh-CN" altLang="en-US" sz="2400" b="0" dirty="0">
                <a:latin typeface="Arial" panose="020B0604020202020204" pitchFamily="34" charset="0"/>
                <a:ea typeface="微软雅黑" panose="020B0503020204020204" pitchFamily="34" charset="-122"/>
                <a:sym typeface="Arial" panose="020B0604020202020204" pitchFamily="34" charset="0"/>
              </a:rPr>
              <a:t>）预防伤害与事故的发生</a:t>
            </a:r>
          </a:p>
          <a:p>
            <a:pPr lvl="0" indent="541655" eaLnBrk="1" hangingPunct="1">
              <a:lnSpc>
                <a:spcPct val="115000"/>
              </a:lnSpc>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2</a:t>
            </a:r>
            <a:r>
              <a:rPr lang="zh-CN" altLang="en-US" sz="2400" b="0" dirty="0">
                <a:latin typeface="Arial" panose="020B0604020202020204" pitchFamily="34" charset="0"/>
                <a:ea typeface="微软雅黑" panose="020B0503020204020204" pitchFamily="34" charset="-122"/>
                <a:sym typeface="Arial" panose="020B0604020202020204" pitchFamily="34" charset="0"/>
              </a:rPr>
              <a:t>）改善对危害的认识及增强识别新危害的能力</a:t>
            </a:r>
          </a:p>
          <a:p>
            <a:pPr lvl="0" indent="541655" eaLnBrk="1" hangingPunct="1">
              <a:lnSpc>
                <a:spcPct val="115000"/>
              </a:lnSpc>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3</a:t>
            </a:r>
            <a:r>
              <a:rPr lang="zh-CN" altLang="en-US" sz="2400" b="0" dirty="0">
                <a:latin typeface="Arial" panose="020B0604020202020204" pitchFamily="34" charset="0"/>
                <a:ea typeface="微软雅黑" panose="020B0503020204020204" pitchFamily="34" charset="-122"/>
                <a:sym typeface="Arial" panose="020B0604020202020204" pitchFamily="34" charset="0"/>
              </a:rPr>
              <a:t>）找出风险，研究解决对策</a:t>
            </a:r>
            <a:r>
              <a:rPr lang="zh-CN" altLang="en-US" sz="1800" b="0" dirty="0">
                <a:latin typeface="Arial" panose="020B0604020202020204" pitchFamily="34" charset="0"/>
                <a:ea typeface="微软雅黑" panose="020B0503020204020204" pitchFamily="34" charset="-122"/>
                <a:sym typeface="Arial" panose="020B0604020202020204" pitchFamily="34" charset="0"/>
              </a:rPr>
              <a:t>（安全保护措施）</a:t>
            </a:r>
          </a:p>
          <a:p>
            <a:pPr lvl="0" indent="541655" eaLnBrk="1" hangingPunct="1">
              <a:lnSpc>
                <a:spcPct val="115000"/>
              </a:lnSpc>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4</a:t>
            </a:r>
            <a:r>
              <a:rPr lang="zh-CN" altLang="en-US" sz="2400" b="0" dirty="0">
                <a:latin typeface="Arial" panose="020B0604020202020204" pitchFamily="34" charset="0"/>
                <a:ea typeface="微软雅黑" panose="020B0503020204020204" pitchFamily="34" charset="-122"/>
                <a:sym typeface="Arial" panose="020B0604020202020204" pitchFamily="34" charset="0"/>
              </a:rPr>
              <a:t>）确保安全保护措施有效并得到落实</a:t>
            </a:r>
          </a:p>
          <a:p>
            <a:pPr lvl="0" indent="541655" eaLnBrk="1" hangingPunct="1">
              <a:lnSpc>
                <a:spcPct val="115000"/>
              </a:lnSpc>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5</a:t>
            </a:r>
            <a:r>
              <a:rPr lang="zh-CN" altLang="en-US" sz="2400" b="0" dirty="0">
                <a:latin typeface="Arial" panose="020B0604020202020204" pitchFamily="34" charset="0"/>
                <a:ea typeface="微软雅黑" panose="020B0503020204020204" pitchFamily="34" charset="-122"/>
                <a:sym typeface="Arial" panose="020B0604020202020204" pitchFamily="34" charset="0"/>
              </a:rPr>
              <a:t>）让人们养成安全的工作习惯</a:t>
            </a:r>
          </a:p>
        </p:txBody>
      </p:sp>
      <p:sp>
        <p:nvSpPr>
          <p:cNvPr id="2816" name="Rectangle 6"/>
          <p:cNvSpPr>
            <a:spLocks noChangeArrowheads="1"/>
          </p:cNvSpPr>
          <p:nvPr/>
        </p:nvSpPr>
        <p:spPr bwMode="auto">
          <a:xfrm>
            <a:off x="0" y="46990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8372" name="Rectangle 3"/>
          <p:cNvSpPr/>
          <p:nvPr/>
        </p:nvSpPr>
        <p:spPr>
          <a:xfrm>
            <a:off x="327025" y="4699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、安全分析的作用</a:t>
            </a:r>
          </a:p>
        </p:txBody>
      </p:sp>
    </p:spTree>
  </p:cSld>
  <p:clrMapOvr>
    <a:masterClrMapping/>
  </p:clrMapOvr>
  <p:transition spd="slow" advClick="0" advTm="0">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59394" name="Rectangle 3"/>
          <p:cNvSpPr/>
          <p:nvPr/>
        </p:nvSpPr>
        <p:spPr>
          <a:xfrm>
            <a:off x="755650" y="1700213"/>
            <a:ext cx="5434013" cy="4249737"/>
          </a:xfrm>
          <a:prstGeom prst="rect">
            <a:avLst/>
          </a:prstGeom>
          <a:noFill/>
          <a:ln w="9525">
            <a:noFill/>
          </a:ln>
        </p:spPr>
        <p:txBody>
          <a:bodyPr anchor="t"/>
          <a:lstStyle/>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1</a:t>
            </a:r>
            <a:r>
              <a:rPr lang="zh-CN" altLang="en-US" sz="2400" b="0" dirty="0">
                <a:latin typeface="Arial" panose="020B0604020202020204" pitchFamily="34" charset="0"/>
                <a:ea typeface="微软雅黑" panose="020B0503020204020204" pitchFamily="34" charset="-122"/>
                <a:sym typeface="Arial" panose="020B0604020202020204" pitchFamily="34" charset="0"/>
              </a:rPr>
              <a:t>）评估现有的作业</a:t>
            </a:r>
          </a:p>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2</a:t>
            </a:r>
            <a:r>
              <a:rPr lang="zh-CN" altLang="en-US" sz="2400" b="0" dirty="0">
                <a:latin typeface="Arial" panose="020B0604020202020204" pitchFamily="34" charset="0"/>
                <a:ea typeface="微软雅黑" panose="020B0503020204020204" pitchFamily="34" charset="-122"/>
                <a:sym typeface="Arial" panose="020B0604020202020204" pitchFamily="34" charset="0"/>
              </a:rPr>
              <a:t>）新的作业</a:t>
            </a:r>
            <a:r>
              <a:rPr lang="en-US" altLang="zh-CN" b="0" dirty="0">
                <a:latin typeface="Arial" panose="020B0604020202020204" pitchFamily="34" charset="0"/>
                <a:ea typeface="微软雅黑" panose="020B0503020204020204" pitchFamily="34" charset="-122"/>
                <a:sym typeface="Arial" panose="020B0604020202020204" pitchFamily="34" charset="0"/>
              </a:rPr>
              <a:t>(</a:t>
            </a:r>
            <a:r>
              <a:rPr lang="zh-CN" altLang="en-US" b="0" dirty="0">
                <a:latin typeface="Arial" panose="020B0604020202020204" pitchFamily="34" charset="0"/>
                <a:ea typeface="微软雅黑" panose="020B0503020204020204" pitchFamily="34" charset="-122"/>
                <a:sym typeface="Arial" panose="020B0604020202020204" pitchFamily="34" charset="0"/>
              </a:rPr>
              <a:t>首次由操作人员或承包商人员实施的工作</a:t>
            </a:r>
            <a:r>
              <a:rPr lang="en-US" altLang="zh-CN" b="0" dirty="0">
                <a:latin typeface="Arial" panose="020B0604020202020204" pitchFamily="34" charset="0"/>
                <a:ea typeface="微软雅黑" panose="020B0503020204020204" pitchFamily="34" charset="-122"/>
                <a:sym typeface="Arial" panose="020B0604020202020204" pitchFamily="34" charset="0"/>
              </a:rPr>
              <a:t>)</a:t>
            </a:r>
          </a:p>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3</a:t>
            </a:r>
            <a:r>
              <a:rPr lang="zh-CN" altLang="en-US" sz="2400" b="0" dirty="0">
                <a:latin typeface="Arial" panose="020B0604020202020204" pitchFamily="34" charset="0"/>
                <a:ea typeface="微软雅黑" panose="020B0503020204020204" pitchFamily="34" charset="-122"/>
                <a:sym typeface="Arial" panose="020B0604020202020204" pitchFamily="34" charset="0"/>
              </a:rPr>
              <a:t>）改变现有的作业</a:t>
            </a:r>
          </a:p>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4</a:t>
            </a:r>
            <a:r>
              <a:rPr lang="zh-CN" altLang="en-US" sz="2400" b="0" dirty="0">
                <a:latin typeface="Arial" panose="020B0604020202020204" pitchFamily="34" charset="0"/>
                <a:ea typeface="微软雅黑" panose="020B0503020204020204" pitchFamily="34" charset="-122"/>
                <a:sym typeface="Arial" panose="020B0604020202020204" pitchFamily="34" charset="0"/>
              </a:rPr>
              <a:t>）非常规性的作业</a:t>
            </a:r>
          </a:p>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5</a:t>
            </a:r>
            <a:r>
              <a:rPr lang="zh-CN" altLang="en-US" sz="2400" b="0" dirty="0">
                <a:latin typeface="Arial" panose="020B0604020202020204" pitchFamily="34" charset="0"/>
                <a:ea typeface="微软雅黑" panose="020B0503020204020204" pitchFamily="34" charset="-122"/>
                <a:sym typeface="Arial" panose="020B0604020202020204" pitchFamily="34" charset="0"/>
              </a:rPr>
              <a:t>）高处作业</a:t>
            </a:r>
          </a:p>
          <a:p>
            <a:pPr lvl="0" indent="541655" eaLnBrk="1" hangingPunct="1">
              <a:spcBef>
                <a:spcPct val="20000"/>
              </a:spcBef>
              <a:buClr>
                <a:srgbClr val="FF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6</a:t>
            </a:r>
            <a:r>
              <a:rPr lang="zh-CN" altLang="en-US" sz="2400" b="0" dirty="0">
                <a:latin typeface="Arial" panose="020B0604020202020204" pitchFamily="34" charset="0"/>
                <a:ea typeface="微软雅黑" panose="020B0503020204020204" pitchFamily="34" charset="-122"/>
                <a:sym typeface="Arial" panose="020B0604020202020204" pitchFamily="34" charset="0"/>
              </a:rPr>
              <a:t>）承包商作业</a:t>
            </a:r>
          </a:p>
        </p:txBody>
      </p:sp>
      <p:sp>
        <p:nvSpPr>
          <p:cNvPr id="2822" name="Rectangle 6"/>
          <p:cNvSpPr>
            <a:spLocks noChangeArrowheads="1"/>
          </p:cNvSpPr>
          <p:nvPr/>
        </p:nvSpPr>
        <p:spPr bwMode="auto">
          <a:xfrm>
            <a:off x="0" y="46990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396" name="Rectangle 3"/>
          <p:cNvSpPr/>
          <p:nvPr/>
        </p:nvSpPr>
        <p:spPr>
          <a:xfrm>
            <a:off x="327025" y="4699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、安全分析的应用领域</a:t>
            </a:r>
          </a:p>
        </p:txBody>
      </p:sp>
      <p:sp>
        <p:nvSpPr>
          <p:cNvPr id="59397" name="Rectangle 7"/>
          <p:cNvSpPr/>
          <p:nvPr/>
        </p:nvSpPr>
        <p:spPr>
          <a:xfrm>
            <a:off x="6457950" y="3001963"/>
            <a:ext cx="3095625" cy="2057400"/>
          </a:xfrm>
          <a:prstGeom prst="rect">
            <a:avLst/>
          </a:prstGeom>
          <a:noFill/>
          <a:ln w="9525" cap="flat" cmpd="sng">
            <a:solidFill>
              <a:srgbClr val="000000"/>
            </a:solidFill>
            <a:prstDash val="solid"/>
            <a:miter/>
            <a:headEnd type="none" w="med" len="med"/>
            <a:tailEnd type="none" w="med" len="med"/>
          </a:ln>
        </p:spPr>
        <p:txBody>
          <a:bodyPr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①</a:t>
            </a:r>
            <a:r>
              <a:rPr lang="zh-CN" altLang="en-US" sz="1600" b="0" dirty="0">
                <a:latin typeface="Arial" panose="020B0604020202020204" pitchFamily="34" charset="0"/>
                <a:ea typeface="微软雅黑" panose="020B0503020204020204" pitchFamily="34" charset="-122"/>
                <a:sym typeface="Arial" panose="020B0604020202020204" pitchFamily="34" charset="0"/>
              </a:rPr>
              <a:t>临时用电的工作</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②管线安装 </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③受限空间进入 </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④高处作业</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⑤吊装作业</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⑥动火工作 </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电气焊</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切割</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latin typeface="Arial" panose="020B0604020202020204" pitchFamily="34" charset="0"/>
                <a:ea typeface="微软雅黑" panose="020B0503020204020204" pitchFamily="34" charset="-122"/>
                <a:sym typeface="Arial" panose="020B0604020202020204" pitchFamily="34" charset="0"/>
              </a:rPr>
              <a:t>打磨</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⑦</a:t>
            </a:r>
            <a:r>
              <a:rPr lang="zh-CN" altLang="en-US" sz="1600" b="0" dirty="0">
                <a:latin typeface="Arial" panose="020B0604020202020204" pitchFamily="34" charset="0"/>
                <a:ea typeface="微软雅黑" panose="020B0503020204020204" pitchFamily="34" charset="-122"/>
                <a:sym typeface="Arial" panose="020B0604020202020204" pitchFamily="34" charset="0"/>
              </a:rPr>
              <a:t>地下污水池、井、管道清理</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a:t>
            </a:r>
            <a:r>
              <a:rPr lang="en-US" altLang="zh-CN" sz="1600" b="0" dirty="0">
                <a:latin typeface="Arial" panose="020B0604020202020204" pitchFamily="34" charset="0"/>
                <a:ea typeface="微软雅黑" panose="020B0503020204020204" pitchFamily="34" charset="-122"/>
                <a:sym typeface="Arial" panose="020B0604020202020204" pitchFamily="34" charset="0"/>
              </a:rPr>
              <a:t>……</a:t>
            </a:r>
          </a:p>
        </p:txBody>
      </p:sp>
      <p:sp>
        <p:nvSpPr>
          <p:cNvPr id="59398" name="Rectangle 8"/>
          <p:cNvSpPr/>
          <p:nvPr/>
        </p:nvSpPr>
        <p:spPr>
          <a:xfrm>
            <a:off x="6432550" y="2740025"/>
            <a:ext cx="2317750" cy="274638"/>
          </a:xfrm>
          <a:prstGeom prst="rect">
            <a:avLst/>
          </a:prstGeom>
          <a:noFill/>
          <a:ln w="9525">
            <a:noFill/>
          </a:ln>
        </p:spPr>
        <p:txBody>
          <a:bodyPr wrap="none" anchor="t">
            <a:spAutoFit/>
          </a:bodyPr>
          <a:lstStyle/>
          <a:p>
            <a:pPr lvl="0" eaLnBrk="1" hangingPunct="1">
              <a:buClr>
                <a:srgbClr val="000000"/>
              </a:buClr>
              <a:buSzPct val="100000"/>
            </a:pPr>
            <a:r>
              <a:rPr lang="zh-CN" altLang="en-US" b="0" dirty="0">
                <a:latin typeface="Arial" panose="020B0604020202020204" pitchFamily="34" charset="0"/>
                <a:ea typeface="微软雅黑" panose="020B0503020204020204" pitchFamily="34" charset="-122"/>
                <a:sym typeface="Arial" panose="020B0604020202020204" pitchFamily="34" charset="0"/>
              </a:rPr>
              <a:t>进行安全分析的项目列举如下：</a:t>
            </a:r>
          </a:p>
        </p:txBody>
      </p:sp>
    </p:spTree>
  </p:cSld>
  <p:clrMapOvr>
    <a:masterClrMapping/>
  </p:clrMapOvr>
  <p:transition spd="slow" advClick="0" advTm="0">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60418" name="Rectangle 3"/>
          <p:cNvSpPr/>
          <p:nvPr/>
        </p:nvSpPr>
        <p:spPr>
          <a:xfrm>
            <a:off x="755650" y="1700213"/>
            <a:ext cx="7634288" cy="4249737"/>
          </a:xfrm>
          <a:prstGeom prst="rect">
            <a:avLst/>
          </a:prstGeom>
          <a:noFill/>
          <a:ln w="9525">
            <a:noFill/>
          </a:ln>
        </p:spPr>
        <p:txBody>
          <a:bodyPr anchor="t"/>
          <a:lstStyle/>
          <a:p>
            <a:pPr lvl="0" indent="541655" eaLnBrk="1" hangingPunct="1">
              <a:spcBef>
                <a:spcPct val="20000"/>
              </a:spcBef>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第一步</a:t>
            </a:r>
            <a:r>
              <a:rPr lang="en-US" altLang="zh-CN" sz="2400" b="0" dirty="0">
                <a:latin typeface="Arial" panose="020B0604020202020204" pitchFamily="34" charset="0"/>
                <a:ea typeface="微软雅黑" panose="020B0503020204020204" pitchFamily="34" charset="-122"/>
                <a:sym typeface="Arial" panose="020B0604020202020204" pitchFamily="34" charset="0"/>
              </a:rPr>
              <a:t>: </a:t>
            </a:r>
            <a:r>
              <a:rPr lang="zh-CN" altLang="en-US" sz="2400" b="0" dirty="0">
                <a:latin typeface="Arial" panose="020B0604020202020204" pitchFamily="34" charset="0"/>
                <a:ea typeface="微软雅黑" panose="020B0503020204020204" pitchFamily="34" charset="-122"/>
                <a:sym typeface="Arial" panose="020B0604020202020204" pitchFamily="34" charset="0"/>
              </a:rPr>
              <a:t>把工作分解成具体工作任务或步骤</a:t>
            </a:r>
          </a:p>
          <a:p>
            <a:pPr lvl="0" indent="541655" eaLnBrk="1" hangingPunct="1">
              <a:spcBef>
                <a:spcPct val="20000"/>
              </a:spcBef>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第二步</a:t>
            </a:r>
            <a:r>
              <a:rPr lang="en-US" altLang="zh-CN" sz="2400" b="0" dirty="0">
                <a:latin typeface="Arial" panose="020B0604020202020204" pitchFamily="34" charset="0"/>
                <a:ea typeface="微软雅黑" panose="020B0503020204020204" pitchFamily="34" charset="-122"/>
                <a:sym typeface="Arial" panose="020B0604020202020204" pitchFamily="34" charset="0"/>
              </a:rPr>
              <a:t>: </a:t>
            </a:r>
            <a:r>
              <a:rPr lang="zh-CN" altLang="en-US" sz="2400" b="0" dirty="0">
                <a:latin typeface="Arial" panose="020B0604020202020204" pitchFamily="34" charset="0"/>
                <a:ea typeface="微软雅黑" panose="020B0503020204020204" pitchFamily="34" charset="-122"/>
                <a:sym typeface="Arial" panose="020B0604020202020204" pitchFamily="34" charset="0"/>
              </a:rPr>
              <a:t>观察工作的流程</a:t>
            </a:r>
            <a:r>
              <a:rPr lang="en-US" altLang="zh-CN" sz="2400" b="0" dirty="0">
                <a:latin typeface="Arial" panose="020B0604020202020204" pitchFamily="34" charset="0"/>
                <a:ea typeface="微软雅黑" panose="020B0503020204020204" pitchFamily="34" charset="-122"/>
                <a:sym typeface="Arial" panose="020B0604020202020204" pitchFamily="34" charset="0"/>
              </a:rPr>
              <a:t>, </a:t>
            </a:r>
            <a:r>
              <a:rPr lang="zh-CN" altLang="en-US" sz="2400" b="0" dirty="0">
                <a:latin typeface="Arial" panose="020B0604020202020204" pitchFamily="34" charset="0"/>
                <a:ea typeface="微软雅黑" panose="020B0503020204020204" pitchFamily="34" charset="-122"/>
                <a:sym typeface="Arial" panose="020B0604020202020204" pitchFamily="34" charset="0"/>
              </a:rPr>
              <a:t>识别每一步骤相关的危害</a:t>
            </a:r>
          </a:p>
          <a:p>
            <a:pPr lvl="0" indent="541655" eaLnBrk="1" hangingPunct="1">
              <a:spcBef>
                <a:spcPct val="20000"/>
              </a:spcBef>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第三步</a:t>
            </a:r>
            <a:r>
              <a:rPr lang="en-US" altLang="zh-CN" sz="2400" b="0" dirty="0">
                <a:latin typeface="Arial" panose="020B0604020202020204" pitchFamily="34" charset="0"/>
                <a:ea typeface="微软雅黑" panose="020B0503020204020204" pitchFamily="34" charset="-122"/>
                <a:sym typeface="Arial" panose="020B0604020202020204" pitchFamily="34" charset="0"/>
              </a:rPr>
              <a:t>: </a:t>
            </a:r>
            <a:r>
              <a:rPr lang="zh-CN" altLang="en-US" sz="2400" b="0" dirty="0">
                <a:latin typeface="Arial" panose="020B0604020202020204" pitchFamily="34" charset="0"/>
                <a:ea typeface="微软雅黑" panose="020B0503020204020204" pitchFamily="34" charset="-122"/>
                <a:sym typeface="Arial" panose="020B0604020202020204" pitchFamily="34" charset="0"/>
              </a:rPr>
              <a:t>确定预防风险的安全控制措施</a:t>
            </a:r>
          </a:p>
          <a:p>
            <a:pPr lvl="0" indent="541655" eaLnBrk="1" hangingPunct="1">
              <a:spcBef>
                <a:spcPct val="20000"/>
              </a:spcBef>
              <a:buClr>
                <a:srgbClr val="000000"/>
              </a:buClr>
              <a:buSzPct val="100000"/>
            </a:pPr>
            <a:endParaRPr lang="en-US" altLang="zh-CN" sz="2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830" name="Rectangle 6"/>
          <p:cNvSpPr>
            <a:spLocks noChangeArrowheads="1"/>
          </p:cNvSpPr>
          <p:nvPr/>
        </p:nvSpPr>
        <p:spPr bwMode="auto">
          <a:xfrm>
            <a:off x="0" y="46990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420" name="Rectangle 3"/>
          <p:cNvSpPr/>
          <p:nvPr/>
        </p:nvSpPr>
        <p:spPr>
          <a:xfrm>
            <a:off x="327025" y="46990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3</a:t>
            </a:r>
            <a:r>
              <a:rPr lang="zh-CN" altLang="en-US" sz="2600" dirty="0">
                <a:latin typeface="Arial" panose="020B0604020202020204" pitchFamily="34" charset="0"/>
                <a:ea typeface="微软雅黑" panose="020B0503020204020204" pitchFamily="34" charset="-122"/>
                <a:sym typeface="Arial" panose="020B0604020202020204" pitchFamily="34" charset="0"/>
              </a:rPr>
              <a:t>、安全分析的步骤</a:t>
            </a:r>
          </a:p>
        </p:txBody>
      </p:sp>
    </p:spTree>
  </p:cSld>
  <p:clrMapOvr>
    <a:masterClrMapping/>
  </p:clrMapOvr>
  <p:transition spd="slow" advClick="0" advTm="0">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56322"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zh-CN" altLang="en-US" sz="4000">
                  <a:solidFill>
                    <a:srgbClr val="000000">
                      <a:lumMod val="95000"/>
                      <a:lumOff val="5000"/>
                    </a:srgbClr>
                  </a:solidFill>
                  <a:latin typeface="Arial" panose="020B0604020202020204" pitchFamily="34" charset="0"/>
                  <a:ea typeface="微软雅黑" panose="020B0503020204020204" pitchFamily="34" charset="-122"/>
                  <a:cs typeface="Kartika" pitchFamily="18" charset="0"/>
                  <a:sym typeface="Arial" panose="020B0604020202020204" pitchFamily="34" charset="0"/>
                </a:rPr>
                <a:t>六、施工作业安全管理</a:t>
              </a:r>
              <a:endParaRPr lang="zh-CN" altLang="en-US" sz="4000" dirty="0">
                <a:solidFill>
                  <a:srgbClr val="000000">
                    <a:lumMod val="95000"/>
                    <a:lumOff val="5000"/>
                  </a:srgbClr>
                </a:solidFill>
                <a:latin typeface="Arial" panose="020B0604020202020204" pitchFamily="34" charset="0"/>
                <a:ea typeface="微软雅黑" panose="020B0503020204020204" pitchFamily="34" charset="-122"/>
                <a:cs typeface="Kartika" pitchFamily="18" charset="0"/>
                <a:sym typeface="Arial" panose="020B0604020202020204" pitchFamily="34" charset="0"/>
              </a:endParaRP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10512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849313" y="3068960"/>
            <a:ext cx="5781675" cy="3539430"/>
          </a:xfrm>
          <a:prstGeom prst="rect">
            <a:avLst/>
          </a:prstGeom>
          <a:noFill/>
          <a:ln>
            <a:noFill/>
          </a:ln>
          <a:effectLst/>
        </p:spPr>
        <p:txBody>
          <a:bodyPr>
            <a:spAutoFit/>
          </a:bodyPr>
          <a:lstStyle/>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施工人员出入厂区</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申请</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施工人员安全</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培训</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检查施工人员安全</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防护</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检查施工安全保护</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措施</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特殊工种操作上岗</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证</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施工现场警示</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标志</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安全检查及记录</a:t>
            </a:r>
          </a:p>
          <a:p>
            <a:pPr marL="342900" indent="-342900">
              <a:buClr>
                <a:srgbClr val="000000"/>
              </a:buClr>
              <a:buSzPct val="100000"/>
              <a:buFont typeface="Wingdings" panose="05000000000000000000" pitchFamily="2" charset="2"/>
              <a:buChar char="n"/>
            </a:pPr>
            <a:r>
              <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65538" name="Picture 36"/>
          <p:cNvPicPr preferRelativeResize="0"/>
          <p:nvPr/>
        </p:nvPicPr>
        <p:blipFill>
          <a:blip r:embed="rId3"/>
          <a:stretch>
            <a:fillRect/>
          </a:stretch>
        </p:blipFill>
        <p:spPr>
          <a:xfrm>
            <a:off x="447675" y="1330325"/>
            <a:ext cx="3387725" cy="4249738"/>
          </a:xfrm>
          <a:prstGeom prst="rect">
            <a:avLst/>
          </a:prstGeom>
          <a:noFill/>
          <a:ln w="9525">
            <a:noFill/>
          </a:ln>
        </p:spPr>
      </p:pic>
      <p:pic>
        <p:nvPicPr>
          <p:cNvPr id="65539" name="Picture 14"/>
          <p:cNvPicPr preferRelativeResize="0"/>
          <p:nvPr/>
        </p:nvPicPr>
        <p:blipFill>
          <a:blip r:embed="rId4"/>
          <a:srcRect t="4224" r="52701" b="2112"/>
          <a:stretch>
            <a:fillRect/>
          </a:stretch>
        </p:blipFill>
        <p:spPr>
          <a:xfrm>
            <a:off x="6096000" y="1241425"/>
            <a:ext cx="3148013" cy="4419600"/>
          </a:xfrm>
          <a:prstGeom prst="rect">
            <a:avLst/>
          </a:prstGeom>
          <a:noFill/>
          <a:ln w="9525">
            <a:noFill/>
          </a:ln>
        </p:spPr>
      </p:pic>
      <p:sp>
        <p:nvSpPr>
          <p:cNvPr id="2929" name="Rectangle 6"/>
          <p:cNvSpPr>
            <a:spLocks noChangeArrowheads="1"/>
          </p:cNvSpPr>
          <p:nvPr/>
        </p:nvSpPr>
        <p:spPr bwMode="auto">
          <a:xfrm>
            <a:off x="0" y="257175"/>
            <a:ext cx="68580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541" name="Rectangle 3"/>
          <p:cNvSpPr/>
          <p:nvPr/>
        </p:nvSpPr>
        <p:spPr>
          <a:xfrm>
            <a:off x="327025" y="257175"/>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施工人员出入厂区申请、高处作业审批</a:t>
            </a:r>
          </a:p>
        </p:txBody>
      </p:sp>
      <p:sp>
        <p:nvSpPr>
          <p:cNvPr id="65542" name="Text Box 4"/>
          <p:cNvSpPr/>
          <p:nvPr/>
        </p:nvSpPr>
        <p:spPr>
          <a:xfrm>
            <a:off x="228600" y="790575"/>
            <a:ext cx="3238387" cy="400110"/>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 </a:t>
            </a:r>
            <a:r>
              <a:rPr lang="zh-CN" altLang="en-US" sz="2000" dirty="0">
                <a:latin typeface="Arial" panose="020B0604020202020204" pitchFamily="34" charset="0"/>
                <a:ea typeface="微软雅黑" panose="020B0503020204020204" pitchFamily="34" charset="-122"/>
                <a:sym typeface="Arial" panose="020B0604020202020204" pitchFamily="34" charset="0"/>
              </a:rPr>
              <a:t>正确填写出入厂区申请表</a:t>
            </a:r>
          </a:p>
        </p:txBody>
      </p:sp>
      <p:grpSp>
        <p:nvGrpSpPr>
          <p:cNvPr id="65543" name="Group 884"/>
          <p:cNvGrpSpPr/>
          <p:nvPr/>
        </p:nvGrpSpPr>
        <p:grpSpPr>
          <a:xfrm>
            <a:off x="5943600" y="1317625"/>
            <a:ext cx="304800" cy="381000"/>
            <a:chOff x="3600" y="2832"/>
            <a:chExt cx="336" cy="432"/>
          </a:xfrm>
        </p:grpSpPr>
        <p:sp>
          <p:nvSpPr>
            <p:cNvPr id="65544" name="Line 9"/>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545" name="Line 10"/>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546" name="Group 887"/>
          <p:cNvGrpSpPr/>
          <p:nvPr/>
        </p:nvGrpSpPr>
        <p:grpSpPr>
          <a:xfrm>
            <a:off x="698500" y="1149350"/>
            <a:ext cx="457200" cy="457200"/>
            <a:chOff x="3408" y="2112"/>
            <a:chExt cx="288" cy="288"/>
          </a:xfrm>
        </p:grpSpPr>
        <p:sp>
          <p:nvSpPr>
            <p:cNvPr id="65547" name="Line 12"/>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548" name="Line 13"/>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5549" name="Oval 15"/>
          <p:cNvSpPr/>
          <p:nvPr/>
        </p:nvSpPr>
        <p:spPr>
          <a:xfrm>
            <a:off x="8229600" y="4746625"/>
            <a:ext cx="1068388" cy="304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0" name="Oval 16"/>
          <p:cNvSpPr/>
          <p:nvPr/>
        </p:nvSpPr>
        <p:spPr>
          <a:xfrm>
            <a:off x="6326188" y="2536825"/>
            <a:ext cx="455612" cy="5334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1" name="Oval 17"/>
          <p:cNvSpPr/>
          <p:nvPr/>
        </p:nvSpPr>
        <p:spPr>
          <a:xfrm>
            <a:off x="6858000" y="2917825"/>
            <a:ext cx="1066800" cy="3048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2" name="Oval 18"/>
          <p:cNvSpPr/>
          <p:nvPr/>
        </p:nvSpPr>
        <p:spPr>
          <a:xfrm>
            <a:off x="6781800" y="1851025"/>
            <a:ext cx="914400" cy="2286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3" name="Oval 19"/>
          <p:cNvSpPr/>
          <p:nvPr/>
        </p:nvSpPr>
        <p:spPr>
          <a:xfrm>
            <a:off x="6781800" y="1622425"/>
            <a:ext cx="1676400" cy="2286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4" name="Oval 20"/>
          <p:cNvSpPr/>
          <p:nvPr/>
        </p:nvSpPr>
        <p:spPr>
          <a:xfrm>
            <a:off x="6858000" y="2536825"/>
            <a:ext cx="1371600" cy="381000"/>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55" name="Text Box 21"/>
          <p:cNvSpPr/>
          <p:nvPr/>
        </p:nvSpPr>
        <p:spPr>
          <a:xfrm>
            <a:off x="152400" y="5529263"/>
            <a:ext cx="9753600" cy="1384995"/>
          </a:xfrm>
          <a:prstGeom prst="rect">
            <a:avLst/>
          </a:prstGeom>
          <a:noFill/>
          <a:ln w="9525">
            <a:noFill/>
          </a:ln>
        </p:spPr>
        <p:txBody>
          <a:bodyPr anchor="t">
            <a:spAutoFit/>
          </a:bodyPr>
          <a:lstStyle/>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注意事项</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出入厂区申请表由施工单位填写、签名、盖章交给项目担当，同时要求施工方提供内部安全培训内容和申请入厂人员的培训记录，然后进行部门审批。</a:t>
            </a:r>
          </a:p>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申请表提交综合管理部审批时间为正常工作日、休息日或节假日放假前</a:t>
            </a:r>
            <a:r>
              <a:rPr lang="en-US" altLang="zh-CN" sz="1400" dirty="0">
                <a:latin typeface="Arial" panose="020B0604020202020204" pitchFamily="34" charset="0"/>
                <a:ea typeface="微软雅黑" panose="020B0503020204020204" pitchFamily="34" charset="-122"/>
                <a:sym typeface="Arial" panose="020B0604020202020204" pitchFamily="34" charset="0"/>
              </a:rPr>
              <a:t>1</a:t>
            </a:r>
            <a:r>
              <a:rPr lang="zh-CN" altLang="en-US" sz="1400" dirty="0">
                <a:latin typeface="Arial" panose="020B0604020202020204" pitchFamily="34" charset="0"/>
                <a:ea typeface="微软雅黑" panose="020B0503020204020204" pitchFamily="34" charset="-122"/>
                <a:sym typeface="Arial" panose="020B0604020202020204" pitchFamily="34" charset="0"/>
              </a:rPr>
              <a:t>个工作日上午</a:t>
            </a:r>
            <a:r>
              <a:rPr lang="en-US" altLang="zh-CN" sz="1400" dirty="0">
                <a:latin typeface="Arial" panose="020B0604020202020204" pitchFamily="34" charset="0"/>
                <a:ea typeface="微软雅黑" panose="020B0503020204020204" pitchFamily="34" charset="-122"/>
                <a:sym typeface="Arial" panose="020B0604020202020204" pitchFamily="34" charset="0"/>
              </a:rPr>
              <a:t>10:00</a:t>
            </a:r>
            <a:r>
              <a:rPr lang="zh-CN" altLang="en-US" sz="1400" dirty="0">
                <a:latin typeface="Arial" panose="020B0604020202020204" pitchFamily="34" charset="0"/>
                <a:ea typeface="微软雅黑" panose="020B0503020204020204" pitchFamily="34" charset="-122"/>
                <a:sym typeface="Arial" panose="020B0604020202020204" pitchFamily="34" charset="0"/>
              </a:rPr>
              <a:t>以前。</a:t>
            </a:r>
          </a:p>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该项工程在申请出入日期没有完成的</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需重新填写出入厂区申请表。</a:t>
            </a:r>
          </a:p>
          <a:p>
            <a:pPr lvl="0" eaLnBrk="1" hangingPunct="1">
              <a:buClr>
                <a:srgbClr val="000000"/>
              </a:buClr>
              <a:buSzPct val="100000"/>
            </a:pP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所有进入工厂施工和服务的项目必须填写出入厂区申请表</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取消原只有休息日和节假日才需要填写的规定。</a:t>
            </a:r>
          </a:p>
        </p:txBody>
      </p:sp>
      <p:sp>
        <p:nvSpPr>
          <p:cNvPr id="65556" name="Text Box 23"/>
          <p:cNvSpPr/>
          <p:nvPr/>
        </p:nvSpPr>
        <p:spPr>
          <a:xfrm>
            <a:off x="7572375" y="4241800"/>
            <a:ext cx="2012950" cy="274638"/>
          </a:xfrm>
          <a:prstGeom prst="rect">
            <a:avLst/>
          </a:prstGeom>
          <a:noFill/>
          <a:ln w="9525">
            <a:noFill/>
          </a:ln>
        </p:spPr>
        <p:txBody>
          <a:bodyPr wrap="none"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没有填写合同签订人的签名</a:t>
            </a:r>
          </a:p>
        </p:txBody>
      </p:sp>
      <p:sp>
        <p:nvSpPr>
          <p:cNvPr id="65557" name="Text Box 24"/>
          <p:cNvSpPr/>
          <p:nvPr/>
        </p:nvSpPr>
        <p:spPr>
          <a:xfrm>
            <a:off x="6858000" y="3146425"/>
            <a:ext cx="2927350" cy="274638"/>
          </a:xfrm>
          <a:prstGeom prst="rect">
            <a:avLst/>
          </a:prstGeom>
          <a:noFill/>
          <a:ln w="9525">
            <a:noFill/>
          </a:ln>
        </p:spPr>
        <p:txBody>
          <a:bodyPr wrap="none"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笼统人数，没有将全部人的姓名填写入内</a:t>
            </a:r>
          </a:p>
        </p:txBody>
      </p:sp>
      <p:sp>
        <p:nvSpPr>
          <p:cNvPr id="65558" name="Text Box 25"/>
          <p:cNvSpPr/>
          <p:nvPr/>
        </p:nvSpPr>
        <p:spPr>
          <a:xfrm>
            <a:off x="8229600" y="2536825"/>
            <a:ext cx="1676400" cy="274638"/>
          </a:xfrm>
          <a:prstGeom prst="rect">
            <a:avLst/>
          </a:prstGeom>
          <a:noFill/>
          <a:ln w="9525">
            <a:noFill/>
          </a:ln>
        </p:spPr>
        <p:txBody>
          <a:bodyPr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没有填写身份证号码</a:t>
            </a:r>
          </a:p>
        </p:txBody>
      </p:sp>
      <p:sp>
        <p:nvSpPr>
          <p:cNvPr id="65559" name="Text Box 27"/>
          <p:cNvSpPr/>
          <p:nvPr/>
        </p:nvSpPr>
        <p:spPr>
          <a:xfrm>
            <a:off x="5715000" y="2994025"/>
            <a:ext cx="1098550" cy="274638"/>
          </a:xfrm>
          <a:prstGeom prst="rect">
            <a:avLst/>
          </a:prstGeom>
          <a:noFill/>
          <a:ln w="9525">
            <a:noFill/>
          </a:ln>
        </p:spPr>
        <p:txBody>
          <a:bodyPr wrap="none"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姓名填写不全</a:t>
            </a:r>
          </a:p>
        </p:txBody>
      </p:sp>
      <p:sp>
        <p:nvSpPr>
          <p:cNvPr id="65560" name="Text Box 28"/>
          <p:cNvSpPr/>
          <p:nvPr/>
        </p:nvSpPr>
        <p:spPr>
          <a:xfrm>
            <a:off x="4800600" y="1851025"/>
            <a:ext cx="1600200" cy="457200"/>
          </a:xfrm>
          <a:prstGeom prst="rect">
            <a:avLst/>
          </a:prstGeom>
          <a:noFill/>
          <a:ln w="9525">
            <a:noFill/>
          </a:ln>
        </p:spPr>
        <p:txBody>
          <a:bodyPr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姓名填写不全，没有填写合同签订人姓名</a:t>
            </a:r>
          </a:p>
        </p:txBody>
      </p:sp>
      <p:sp>
        <p:nvSpPr>
          <p:cNvPr id="65561" name="Text Box 30"/>
          <p:cNvSpPr/>
          <p:nvPr/>
        </p:nvSpPr>
        <p:spPr>
          <a:xfrm>
            <a:off x="7620000" y="1393825"/>
            <a:ext cx="2012950" cy="274638"/>
          </a:xfrm>
          <a:prstGeom prst="rect">
            <a:avLst/>
          </a:prstGeom>
          <a:noFill/>
          <a:ln w="9525">
            <a:noFill/>
          </a:ln>
        </p:spPr>
        <p:txBody>
          <a:bodyPr wrap="none"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公司名称不全，未盖公司章</a:t>
            </a:r>
          </a:p>
        </p:txBody>
      </p:sp>
      <p:sp>
        <p:nvSpPr>
          <p:cNvPr id="65562" name="Text Box 31"/>
          <p:cNvSpPr/>
          <p:nvPr/>
        </p:nvSpPr>
        <p:spPr>
          <a:xfrm>
            <a:off x="6781800" y="990600"/>
            <a:ext cx="2003425" cy="246063"/>
          </a:xfrm>
          <a:prstGeom prst="rect">
            <a:avLst/>
          </a:prstGeom>
          <a:noFill/>
          <a:ln w="9525">
            <a:noFill/>
          </a:ln>
        </p:spPr>
        <p:txBody>
          <a:bodyPr wrap="none" anchor="t">
            <a:spAutoFit/>
          </a:bodyPr>
          <a:lstStyle/>
          <a:p>
            <a:pPr lvl="0" eaLnBrk="1" hangingPunct="1">
              <a:buClr>
                <a:srgbClr val="000000"/>
              </a:buClr>
              <a:buSzPct val="100000"/>
            </a:pPr>
            <a:r>
              <a:rPr lang="zh-CN" altLang="en-US" sz="1000" b="0" dirty="0">
                <a:latin typeface="Arial" panose="020B0604020202020204" pitchFamily="34" charset="0"/>
                <a:ea typeface="微软雅黑" panose="020B0503020204020204" pitchFamily="34" charset="-122"/>
                <a:sym typeface="Arial" panose="020B0604020202020204" pitchFamily="34" charset="0"/>
              </a:rPr>
              <a:t>该单位全称：</a:t>
            </a:r>
            <a:r>
              <a:rPr lang="en-US" altLang="zh-CN" sz="1000" b="0" dirty="0">
                <a:latin typeface="Arial" panose="020B0604020202020204" pitchFamily="34" charset="0"/>
                <a:ea typeface="微软雅黑" panose="020B0503020204020204" pitchFamily="34" charset="-122"/>
                <a:sym typeface="Arial" panose="020B0604020202020204" pitchFamily="34" charset="0"/>
              </a:rPr>
              <a:t>xx</a:t>
            </a:r>
            <a:r>
              <a:rPr lang="zh-CN" altLang="en-US" sz="1000" b="0" dirty="0">
                <a:latin typeface="Arial" panose="020B0604020202020204" pitchFamily="34" charset="0"/>
                <a:ea typeface="微软雅黑" panose="020B0503020204020204" pitchFamily="34" charset="-122"/>
                <a:sym typeface="Arial" panose="020B0604020202020204" pitchFamily="34" charset="0"/>
              </a:rPr>
              <a:t>洗工程</a:t>
            </a:r>
            <a:r>
              <a:rPr lang="zh-CN" altLang="en-US" sz="1000" b="0" dirty="0">
                <a:solidFill>
                  <a:srgbClr val="FF0000"/>
                </a:solidFill>
                <a:latin typeface="Arial" panose="020B0604020202020204" pitchFamily="34" charset="0"/>
                <a:ea typeface="微软雅黑" panose="020B0503020204020204" pitchFamily="34" charset="-122"/>
                <a:sym typeface="Arial" panose="020B0604020202020204" pitchFamily="34" charset="0"/>
              </a:rPr>
              <a:t>有限</a:t>
            </a:r>
            <a:r>
              <a:rPr lang="zh-CN" altLang="en-US" sz="1000" b="0" dirty="0">
                <a:latin typeface="Arial" panose="020B0604020202020204" pitchFamily="34" charset="0"/>
                <a:ea typeface="微软雅黑" panose="020B0503020204020204" pitchFamily="34" charset="-122"/>
                <a:sym typeface="Arial" panose="020B0604020202020204" pitchFamily="34" charset="0"/>
              </a:rPr>
              <a:t>公司</a:t>
            </a:r>
          </a:p>
        </p:txBody>
      </p:sp>
      <p:sp>
        <p:nvSpPr>
          <p:cNvPr id="65563" name="Line 32"/>
          <p:cNvSpPr/>
          <p:nvPr/>
        </p:nvSpPr>
        <p:spPr>
          <a:xfrm flipV="1">
            <a:off x="6934200" y="1241425"/>
            <a:ext cx="0" cy="53340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564" name="Line 33"/>
          <p:cNvSpPr/>
          <p:nvPr/>
        </p:nvSpPr>
        <p:spPr>
          <a:xfrm flipV="1">
            <a:off x="6096000" y="2003425"/>
            <a:ext cx="685800" cy="15240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565" name="Rectangle 34"/>
          <p:cNvSpPr/>
          <p:nvPr/>
        </p:nvSpPr>
        <p:spPr>
          <a:xfrm>
            <a:off x="6867525" y="2012950"/>
            <a:ext cx="2286000" cy="188913"/>
          </a:xfrm>
          <a:prstGeom prst="rect">
            <a:avLst/>
          </a:prstGeom>
          <a:noFill/>
          <a:ln w="28575" cap="flat" cmpd="sng">
            <a:solidFill>
              <a:srgbClr val="0000FF"/>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566" name="Text Box 35"/>
          <p:cNvSpPr/>
          <p:nvPr/>
        </p:nvSpPr>
        <p:spPr>
          <a:xfrm>
            <a:off x="4425950" y="2384425"/>
            <a:ext cx="1746250" cy="649288"/>
          </a:xfrm>
          <a:prstGeom prst="rect">
            <a:avLst/>
          </a:prstGeom>
          <a:noFill/>
          <a:ln w="9525" cap="flat" cmpd="sng">
            <a:solidFill>
              <a:srgbClr val="0000FF"/>
            </a:solidFill>
            <a:prstDash val="solid"/>
            <a:miter/>
            <a:headEnd type="none" w="med" len="med"/>
            <a:tailEnd type="none" w="med" len="med"/>
          </a:ln>
        </p:spPr>
        <p:txBody>
          <a:bodyPr anchor="t">
            <a:spAutoFit/>
          </a:bodyPr>
          <a:lstStyle/>
          <a:p>
            <a:pPr lvl="0" eaLnBrk="1" hangingPunct="1">
              <a:buClr>
                <a:srgbClr val="000000"/>
              </a:buClr>
              <a:buSzPct val="100000"/>
            </a:pPr>
            <a:r>
              <a:rPr lang="zh-CN" altLang="en-US" dirty="0">
                <a:solidFill>
                  <a:srgbClr val="0000FF"/>
                </a:solidFill>
                <a:latin typeface="Arial" panose="020B0604020202020204" pitchFamily="34" charset="0"/>
                <a:ea typeface="微软雅黑" panose="020B0503020204020204" pitchFamily="34" charset="-122"/>
                <a:sym typeface="Arial" panose="020B0604020202020204" pitchFamily="34" charset="0"/>
              </a:rPr>
              <a:t>合同项目名称不一致</a:t>
            </a:r>
            <a:r>
              <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食堂网架天花板除尘及车间蜘蛛网清扫）</a:t>
            </a:r>
          </a:p>
        </p:txBody>
      </p:sp>
      <p:sp>
        <p:nvSpPr>
          <p:cNvPr id="65567" name="Text Box 37"/>
          <p:cNvSpPr/>
          <p:nvPr/>
        </p:nvSpPr>
        <p:spPr>
          <a:xfrm>
            <a:off x="1146175" y="1614488"/>
            <a:ext cx="4635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2011</a:t>
            </a:r>
          </a:p>
        </p:txBody>
      </p:sp>
      <p:sp>
        <p:nvSpPr>
          <p:cNvPr id="65568" name="Text Box 38"/>
          <p:cNvSpPr/>
          <p:nvPr/>
        </p:nvSpPr>
        <p:spPr>
          <a:xfrm>
            <a:off x="1755775" y="1608138"/>
            <a:ext cx="25400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9</a:t>
            </a:r>
          </a:p>
        </p:txBody>
      </p:sp>
      <p:sp>
        <p:nvSpPr>
          <p:cNvPr id="65569" name="Text Box 39"/>
          <p:cNvSpPr/>
          <p:nvPr/>
        </p:nvSpPr>
        <p:spPr>
          <a:xfrm>
            <a:off x="2136775" y="1601788"/>
            <a:ext cx="3238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27</a:t>
            </a:r>
          </a:p>
        </p:txBody>
      </p:sp>
      <p:sp>
        <p:nvSpPr>
          <p:cNvPr id="65570" name="Text Box 40"/>
          <p:cNvSpPr/>
          <p:nvPr/>
        </p:nvSpPr>
        <p:spPr>
          <a:xfrm>
            <a:off x="1336675" y="1752600"/>
            <a:ext cx="1962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惠州市天丽洁清洗工程有限公司</a:t>
            </a:r>
          </a:p>
        </p:txBody>
      </p:sp>
      <p:sp>
        <p:nvSpPr>
          <p:cNvPr id="65571" name="Text Box 48"/>
          <p:cNvSpPr/>
          <p:nvPr/>
        </p:nvSpPr>
        <p:spPr>
          <a:xfrm>
            <a:off x="1273175" y="19177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钟丽红</a:t>
            </a:r>
          </a:p>
        </p:txBody>
      </p:sp>
      <p:sp>
        <p:nvSpPr>
          <p:cNvPr id="65572" name="Text Box 50"/>
          <p:cNvSpPr/>
          <p:nvPr/>
        </p:nvSpPr>
        <p:spPr>
          <a:xfrm>
            <a:off x="688975" y="26162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董昌明</a:t>
            </a:r>
          </a:p>
        </p:txBody>
      </p:sp>
      <p:sp>
        <p:nvSpPr>
          <p:cNvPr id="65573" name="Text Box 51"/>
          <p:cNvSpPr/>
          <p:nvPr/>
        </p:nvSpPr>
        <p:spPr>
          <a:xfrm>
            <a:off x="1285875" y="263683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440224196010100201</a:t>
            </a:r>
          </a:p>
        </p:txBody>
      </p:sp>
      <p:sp>
        <p:nvSpPr>
          <p:cNvPr id="65574" name="Text Box 52"/>
          <p:cNvSpPr/>
          <p:nvPr/>
        </p:nvSpPr>
        <p:spPr>
          <a:xfrm>
            <a:off x="1285875" y="278923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440224196010100202</a:t>
            </a:r>
          </a:p>
        </p:txBody>
      </p:sp>
      <p:sp>
        <p:nvSpPr>
          <p:cNvPr id="65575" name="Text Box 55"/>
          <p:cNvSpPr/>
          <p:nvPr/>
        </p:nvSpPr>
        <p:spPr>
          <a:xfrm>
            <a:off x="1279525" y="296703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440224196010100203</a:t>
            </a:r>
          </a:p>
        </p:txBody>
      </p:sp>
      <p:sp>
        <p:nvSpPr>
          <p:cNvPr id="65576" name="Text Box 56"/>
          <p:cNvSpPr/>
          <p:nvPr/>
        </p:nvSpPr>
        <p:spPr>
          <a:xfrm>
            <a:off x="1285875" y="313848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440224196010100204</a:t>
            </a:r>
          </a:p>
        </p:txBody>
      </p:sp>
      <p:sp>
        <p:nvSpPr>
          <p:cNvPr id="65577" name="Text Box 57"/>
          <p:cNvSpPr/>
          <p:nvPr/>
        </p:nvSpPr>
        <p:spPr>
          <a:xfrm>
            <a:off x="1285875" y="331628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440224196010100205</a:t>
            </a:r>
          </a:p>
        </p:txBody>
      </p:sp>
      <p:sp>
        <p:nvSpPr>
          <p:cNvPr id="65578" name="Text Box 58"/>
          <p:cNvSpPr/>
          <p:nvPr/>
        </p:nvSpPr>
        <p:spPr>
          <a:xfrm>
            <a:off x="1285875" y="347503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440224196010100206</a:t>
            </a:r>
          </a:p>
        </p:txBody>
      </p:sp>
      <p:sp>
        <p:nvSpPr>
          <p:cNvPr id="65579" name="Text Box 59"/>
          <p:cNvSpPr/>
          <p:nvPr/>
        </p:nvSpPr>
        <p:spPr>
          <a:xfrm>
            <a:off x="1285875" y="365283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440224196010100207</a:t>
            </a:r>
          </a:p>
        </p:txBody>
      </p:sp>
      <p:sp>
        <p:nvSpPr>
          <p:cNvPr id="65580" name="Text Box 60"/>
          <p:cNvSpPr/>
          <p:nvPr/>
        </p:nvSpPr>
        <p:spPr>
          <a:xfrm>
            <a:off x="1279525" y="3811588"/>
            <a:ext cx="1327150" cy="228600"/>
          </a:xfrm>
          <a:prstGeom prst="rect">
            <a:avLst/>
          </a:prstGeom>
          <a:noFill/>
          <a:ln w="9525">
            <a:noFill/>
          </a:ln>
        </p:spPr>
        <p:txBody>
          <a:bodyPr wrap="none" anchor="t">
            <a:spAutoFit/>
          </a:bodyPr>
          <a:lstStyle/>
          <a:p>
            <a:pPr lvl="0" eaLnBrk="1" hangingPunct="1">
              <a:buClr>
                <a:srgbClr val="000000"/>
              </a:buClr>
              <a:buSzPct val="100000"/>
            </a:pPr>
            <a:r>
              <a:rPr lang="en-US" altLang="zh-CN" sz="900" dirty="0">
                <a:latin typeface="Arial" panose="020B0604020202020204" pitchFamily="34" charset="0"/>
                <a:ea typeface="微软雅黑" panose="020B0503020204020204" pitchFamily="34" charset="-122"/>
                <a:sym typeface="Arial" panose="020B0604020202020204" pitchFamily="34" charset="0"/>
              </a:rPr>
              <a:t>440224196010100208</a:t>
            </a:r>
          </a:p>
        </p:txBody>
      </p:sp>
      <p:sp>
        <p:nvSpPr>
          <p:cNvPr id="65581" name="Rectangle 62"/>
          <p:cNvSpPr/>
          <p:nvPr/>
        </p:nvSpPr>
        <p:spPr>
          <a:xfrm>
            <a:off x="1254125" y="2100263"/>
            <a:ext cx="2343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食堂网架天花板除尘及车间蜘蛛网清扫</a:t>
            </a:r>
          </a:p>
        </p:txBody>
      </p:sp>
      <p:sp>
        <p:nvSpPr>
          <p:cNvPr id="65582" name="Text Box 64"/>
          <p:cNvSpPr/>
          <p:nvPr/>
        </p:nvSpPr>
        <p:spPr>
          <a:xfrm>
            <a:off x="688975" y="27813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丁传来</a:t>
            </a:r>
          </a:p>
        </p:txBody>
      </p:sp>
      <p:sp>
        <p:nvSpPr>
          <p:cNvPr id="65583" name="Text Box 65"/>
          <p:cNvSpPr/>
          <p:nvPr/>
        </p:nvSpPr>
        <p:spPr>
          <a:xfrm>
            <a:off x="688975" y="29464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温家飞</a:t>
            </a:r>
          </a:p>
        </p:txBody>
      </p:sp>
      <p:sp>
        <p:nvSpPr>
          <p:cNvPr id="65584" name="Text Box 66"/>
          <p:cNvSpPr/>
          <p:nvPr/>
        </p:nvSpPr>
        <p:spPr>
          <a:xfrm>
            <a:off x="682625" y="310515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蔡建永</a:t>
            </a:r>
          </a:p>
        </p:txBody>
      </p:sp>
      <p:sp>
        <p:nvSpPr>
          <p:cNvPr id="65585" name="Text Box 67"/>
          <p:cNvSpPr/>
          <p:nvPr/>
        </p:nvSpPr>
        <p:spPr>
          <a:xfrm>
            <a:off x="682625" y="32766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王建永</a:t>
            </a:r>
          </a:p>
        </p:txBody>
      </p:sp>
      <p:sp>
        <p:nvSpPr>
          <p:cNvPr id="65586" name="Text Box 68"/>
          <p:cNvSpPr/>
          <p:nvPr/>
        </p:nvSpPr>
        <p:spPr>
          <a:xfrm>
            <a:off x="701675" y="34544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陈建永</a:t>
            </a:r>
          </a:p>
        </p:txBody>
      </p:sp>
      <p:sp>
        <p:nvSpPr>
          <p:cNvPr id="65587" name="Text Box 69"/>
          <p:cNvSpPr/>
          <p:nvPr/>
        </p:nvSpPr>
        <p:spPr>
          <a:xfrm>
            <a:off x="708025" y="362585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张建永</a:t>
            </a:r>
          </a:p>
        </p:txBody>
      </p:sp>
      <p:sp>
        <p:nvSpPr>
          <p:cNvPr id="65588" name="Text Box 70"/>
          <p:cNvSpPr/>
          <p:nvPr/>
        </p:nvSpPr>
        <p:spPr>
          <a:xfrm>
            <a:off x="695325" y="377190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马建永</a:t>
            </a:r>
          </a:p>
        </p:txBody>
      </p:sp>
      <p:sp>
        <p:nvSpPr>
          <p:cNvPr id="65589" name="Text Box 73"/>
          <p:cNvSpPr/>
          <p:nvPr/>
        </p:nvSpPr>
        <p:spPr>
          <a:xfrm>
            <a:off x="1362075" y="2287588"/>
            <a:ext cx="4635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2011</a:t>
            </a:r>
          </a:p>
        </p:txBody>
      </p:sp>
      <p:sp>
        <p:nvSpPr>
          <p:cNvPr id="65590" name="Text Box 74"/>
          <p:cNvSpPr/>
          <p:nvPr/>
        </p:nvSpPr>
        <p:spPr>
          <a:xfrm>
            <a:off x="1901825" y="2281238"/>
            <a:ext cx="25400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9</a:t>
            </a:r>
          </a:p>
        </p:txBody>
      </p:sp>
      <p:sp>
        <p:nvSpPr>
          <p:cNvPr id="65591" name="Text Box 75"/>
          <p:cNvSpPr/>
          <p:nvPr/>
        </p:nvSpPr>
        <p:spPr>
          <a:xfrm>
            <a:off x="2149475" y="2274888"/>
            <a:ext cx="3238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27</a:t>
            </a:r>
          </a:p>
        </p:txBody>
      </p:sp>
      <p:sp>
        <p:nvSpPr>
          <p:cNvPr id="65592" name="Text Box 76"/>
          <p:cNvSpPr/>
          <p:nvPr/>
        </p:nvSpPr>
        <p:spPr>
          <a:xfrm>
            <a:off x="2524125" y="2293938"/>
            <a:ext cx="4635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2011</a:t>
            </a:r>
          </a:p>
        </p:txBody>
      </p:sp>
      <p:sp>
        <p:nvSpPr>
          <p:cNvPr id="65593" name="Text Box 77"/>
          <p:cNvSpPr/>
          <p:nvPr/>
        </p:nvSpPr>
        <p:spPr>
          <a:xfrm>
            <a:off x="2974975" y="2287588"/>
            <a:ext cx="3238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10</a:t>
            </a:r>
          </a:p>
        </p:txBody>
      </p:sp>
      <p:sp>
        <p:nvSpPr>
          <p:cNvPr id="65594" name="Text Box 78"/>
          <p:cNvSpPr/>
          <p:nvPr/>
        </p:nvSpPr>
        <p:spPr>
          <a:xfrm>
            <a:off x="3286125" y="2281238"/>
            <a:ext cx="323850" cy="244475"/>
          </a:xfrm>
          <a:prstGeom prst="rect">
            <a:avLst/>
          </a:prstGeom>
          <a:noFill/>
          <a:ln w="9525">
            <a:noFill/>
          </a:ln>
        </p:spPr>
        <p:txBody>
          <a:bodyPr wrap="none" anchor="t">
            <a:spAutoFit/>
          </a:bodyPr>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15</a:t>
            </a:r>
          </a:p>
        </p:txBody>
      </p:sp>
      <p:sp>
        <p:nvSpPr>
          <p:cNvPr id="65595" name="Line 79"/>
          <p:cNvSpPr/>
          <p:nvPr/>
        </p:nvSpPr>
        <p:spPr>
          <a:xfrm>
            <a:off x="711200" y="4006850"/>
            <a:ext cx="1924050" cy="34290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596" name="Text Box 80"/>
          <p:cNvSpPr/>
          <p:nvPr/>
        </p:nvSpPr>
        <p:spPr>
          <a:xfrm>
            <a:off x="2822575" y="4857750"/>
            <a:ext cx="565150" cy="24447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钟丽红</a:t>
            </a:r>
          </a:p>
        </p:txBody>
      </p:sp>
      <p:sp>
        <p:nvSpPr>
          <p:cNvPr id="65597" name="Line 82"/>
          <p:cNvSpPr/>
          <p:nvPr/>
        </p:nvSpPr>
        <p:spPr>
          <a:xfrm flipV="1">
            <a:off x="6149975" y="2222500"/>
            <a:ext cx="742950" cy="241300"/>
          </a:xfrm>
          <a:prstGeom prst="line">
            <a:avLst/>
          </a:prstGeom>
          <a:ln w="9525" cap="flat" cmpd="sng">
            <a:solidFill>
              <a:srgbClr val="333399"/>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65598" name="Group 939"/>
          <p:cNvGrpSpPr/>
          <p:nvPr/>
        </p:nvGrpSpPr>
        <p:grpSpPr>
          <a:xfrm>
            <a:off x="2835275" y="1549400"/>
            <a:ext cx="920750" cy="892175"/>
            <a:chOff x="425" y="368"/>
            <a:chExt cx="158" cy="159"/>
          </a:xfrm>
        </p:grpSpPr>
        <p:sp>
          <p:nvSpPr>
            <p:cNvPr id="65599" name="Oval 45"/>
            <p:cNvSpPr/>
            <p:nvPr/>
          </p:nvSpPr>
          <p:spPr>
            <a:xfrm>
              <a:off x="425" y="368"/>
              <a:ext cx="158" cy="158"/>
            </a:xfrm>
            <a:prstGeom prst="ellipse">
              <a:avLst/>
            </a:prstGeom>
            <a:noFill/>
            <a:ln w="28575" cap="flat" cmpd="sng">
              <a:solidFill>
                <a:srgbClr val="FF0000"/>
              </a:solidFill>
              <a:prstDash val="solid"/>
              <a:round/>
              <a:headEnd type="none" w="med" len="med"/>
              <a:tailEnd type="none" w="med" len="med"/>
            </a:ln>
          </p:spPr>
          <p:txBody>
            <a:bodyPr anchor="t"/>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600" name="WordArt 46"/>
            <p:cNvSpPr/>
            <p:nvPr/>
          </p:nvSpPr>
          <p:spPr>
            <a:xfrm>
              <a:off x="437" y="384"/>
              <a:ext cx="133" cy="143"/>
            </a:xfrm>
            <a:prstGeom prst="rect">
              <a:avLst/>
            </a:prstGeom>
          </p:spPr>
          <p:txBody>
            <a:bodyPr wrap="none" fromWordArt="1">
              <a:prstTxWarp prst="textArchUp">
                <a:avLst>
                  <a:gd name="adj" fmla="val 10800000"/>
                </a:avLst>
              </a:prstTxWarp>
              <a:normAutofit/>
            </a:bodyPr>
            <a:lstStyle/>
            <a:p>
              <a:pPr algn="ctr"/>
              <a:r>
                <a:rPr lang="zh-CN" altLang="en-US" sz="3600" b="1">
                  <a:ln w="9525" cap="flat" cmpd="sng">
                    <a:solidFill>
                      <a:srgbClr val="FF0000"/>
                    </a:solidFill>
                    <a:prstDash val="solid"/>
                    <a:round/>
                    <a:headEnd type="none" w="med" len="med"/>
                    <a:tailEnd type="none" w="med" len="med"/>
                  </a:ln>
                  <a:solidFill>
                    <a:srgbClr val="000000"/>
                  </a:solidFill>
                  <a:latin typeface="Arial" panose="020B0604020202020204" pitchFamily="34" charset="0"/>
                  <a:ea typeface="微软雅黑" panose="020B0503020204020204" pitchFamily="34" charset="-122"/>
                  <a:sym typeface="Arial" panose="020B0604020202020204" pitchFamily="34" charset="0"/>
                </a:rPr>
                <a:t>惠州市天丽洁清洗工程有限公司</a:t>
              </a:r>
            </a:p>
          </p:txBody>
        </p:sp>
        <p:sp>
          <p:nvSpPr>
            <p:cNvPr id="2990" name="AutoShape 47"/>
            <p:cNvSpPr>
              <a:spLocks noChangeArrowheads="1"/>
            </p:cNvSpPr>
            <p:nvPr/>
          </p:nvSpPr>
          <p:spPr bwMode="auto">
            <a:xfrm>
              <a:off x="480" y="419"/>
              <a:ext cx="52" cy="45"/>
            </a:xfrm>
            <a:prstGeom prst="star5">
              <a:avLst/>
            </a:prstGeom>
            <a:solidFill>
              <a:srgbClr val="FF0000"/>
            </a:solidFill>
            <a:ln w="19050" cap="flat" algn="ctr">
              <a:solidFill>
                <a:srgbClr val="FF0000"/>
              </a:solidFill>
              <a:prstDash val="solid"/>
              <a:miter lim="800000"/>
              <a:headEnd type="none" w="med" len="med"/>
              <a:tailEnd type="none" w="med" len="med"/>
            </a:ln>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65602" name="矩形 66"/>
          <p:cNvSpPr/>
          <p:nvPr/>
        </p:nvSpPr>
        <p:spPr>
          <a:xfrm>
            <a:off x="1093788" y="1638300"/>
            <a:ext cx="693737" cy="165100"/>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603" name="矩形 67"/>
          <p:cNvSpPr/>
          <p:nvPr/>
        </p:nvSpPr>
        <p:spPr>
          <a:xfrm>
            <a:off x="1420813" y="2298700"/>
            <a:ext cx="693737" cy="166688"/>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5604" name="矩形 68"/>
          <p:cNvSpPr/>
          <p:nvPr/>
        </p:nvSpPr>
        <p:spPr>
          <a:xfrm>
            <a:off x="2613025" y="2298700"/>
            <a:ext cx="693738" cy="165100"/>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13314" name="Rectangle 3"/>
          <p:cNvSpPr>
            <a:spLocks noGrp="1"/>
          </p:cNvSpPr>
          <p:nvPr>
            <p:ph type="body"/>
          </p:nvPr>
        </p:nvSpPr>
        <p:spPr>
          <a:xfrm>
            <a:off x="0" y="1143000"/>
            <a:ext cx="8915400" cy="4525963"/>
          </a:xfrm>
        </p:spPr>
        <p:txBody>
          <a:bodyPr vert="horz" wrap="square" lIns="91440" tIns="45720" rIns="91440" bIns="45720" anchor="t"/>
          <a:lstStyle/>
          <a:p>
            <a:pPr lvl="0" eaLnBrk="1" hangingPunct="1">
              <a:buClr>
                <a:schemeClr val="tx1"/>
              </a:buClr>
            </a:pPr>
            <a:r>
              <a:rPr lang="zh-CN" altLang="en-US" dirty="0">
                <a:latin typeface="Arial" panose="020B0604020202020204" pitchFamily="34" charset="0"/>
                <a:ea typeface="微软雅黑" panose="020B0503020204020204" pitchFamily="34" charset="-122"/>
                <a:sym typeface="Arial" panose="020B0604020202020204" pitchFamily="34" charset="0"/>
              </a:rPr>
              <a:t>高处作业： </a:t>
            </a:r>
          </a:p>
          <a:p>
            <a:pPr lvl="0" eaLnBrk="1" hangingPunct="1">
              <a:buNone/>
            </a:pPr>
            <a:r>
              <a:rPr lang="zh-CN" altLang="en-US" sz="2800" dirty="0">
                <a:latin typeface="Arial" panose="020B0604020202020204" pitchFamily="34" charset="0"/>
                <a:ea typeface="微软雅黑" panose="020B0503020204020204" pitchFamily="34" charset="-122"/>
                <a:sym typeface="Arial" panose="020B0604020202020204" pitchFamily="34" charset="0"/>
              </a:rPr>
              <a:t>           按照国家标准</a:t>
            </a:r>
            <a:r>
              <a:rPr lang="en-US" altLang="zh-CN" sz="2800" dirty="0">
                <a:latin typeface="Arial" panose="020B0604020202020204" pitchFamily="34" charset="0"/>
                <a:ea typeface="微软雅黑" panose="020B0503020204020204" pitchFamily="34" charset="-122"/>
                <a:sym typeface="Arial" panose="020B0604020202020204" pitchFamily="34" charset="0"/>
              </a:rPr>
              <a:t>《</a:t>
            </a:r>
            <a:r>
              <a:rPr lang="zh-CN" altLang="en-US" sz="2800" dirty="0">
                <a:latin typeface="Arial" panose="020B0604020202020204" pitchFamily="34" charset="0"/>
                <a:ea typeface="微软雅黑" panose="020B0503020204020204" pitchFamily="34" charset="-122"/>
                <a:sym typeface="Arial" panose="020B0604020202020204" pitchFamily="34" charset="0"/>
              </a:rPr>
              <a:t>高处作业分级</a:t>
            </a:r>
            <a:r>
              <a:rPr lang="en-US" altLang="zh-CN" sz="2800" dirty="0">
                <a:latin typeface="Arial" panose="020B0604020202020204" pitchFamily="34" charset="0"/>
                <a:ea typeface="微软雅黑" panose="020B0503020204020204" pitchFamily="34" charset="-122"/>
                <a:sym typeface="Arial" panose="020B0604020202020204" pitchFamily="34" charset="0"/>
              </a:rPr>
              <a:t>》</a:t>
            </a:r>
            <a:r>
              <a:rPr lang="zh-CN" altLang="en-US" sz="2800" dirty="0">
                <a:latin typeface="Arial" panose="020B0604020202020204" pitchFamily="34" charset="0"/>
                <a:ea typeface="微软雅黑" panose="020B0503020204020204" pitchFamily="34" charset="-122"/>
                <a:sym typeface="Arial" panose="020B0604020202020204" pitchFamily="34" charset="0"/>
              </a:rPr>
              <a:t>规定：凡在坠落高度基准面</a:t>
            </a:r>
            <a:r>
              <a:rPr lang="en-US" altLang="zh-CN" sz="2800" dirty="0">
                <a:latin typeface="Arial" panose="020B0604020202020204" pitchFamily="34" charset="0"/>
                <a:ea typeface="微软雅黑" panose="020B0503020204020204" pitchFamily="34" charset="-122"/>
                <a:sym typeface="Arial" panose="020B0604020202020204" pitchFamily="34" charset="0"/>
              </a:rPr>
              <a:t>2</a:t>
            </a:r>
            <a:r>
              <a:rPr lang="zh-CN" altLang="en-US" sz="2800" dirty="0">
                <a:latin typeface="Arial" panose="020B0604020202020204" pitchFamily="34" charset="0"/>
                <a:ea typeface="微软雅黑" panose="020B0503020204020204" pitchFamily="34" charset="-122"/>
                <a:sym typeface="Arial" panose="020B0604020202020204" pitchFamily="34" charset="0"/>
              </a:rPr>
              <a:t>米以上（含</a:t>
            </a:r>
            <a:r>
              <a:rPr lang="en-US" altLang="zh-CN" sz="2800" dirty="0">
                <a:latin typeface="Arial" panose="020B0604020202020204" pitchFamily="34" charset="0"/>
                <a:ea typeface="微软雅黑" panose="020B0503020204020204" pitchFamily="34" charset="-122"/>
                <a:sym typeface="Arial" panose="020B0604020202020204" pitchFamily="34" charset="0"/>
              </a:rPr>
              <a:t>2</a:t>
            </a:r>
            <a:r>
              <a:rPr lang="zh-CN" altLang="en-US" sz="2800" dirty="0">
                <a:latin typeface="Arial" panose="020B0604020202020204" pitchFamily="34" charset="0"/>
                <a:ea typeface="微软雅黑" panose="020B0503020204020204" pitchFamily="34" charset="-122"/>
                <a:sym typeface="Arial" panose="020B0604020202020204" pitchFamily="34" charset="0"/>
              </a:rPr>
              <a:t>米）的可能坠落的高处所进行的作业</a:t>
            </a: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，视为高处作业。</a:t>
            </a:r>
          </a:p>
        </p:txBody>
      </p:sp>
      <p:pic>
        <p:nvPicPr>
          <p:cNvPr id="13315" name="Picture 6"/>
          <p:cNvPicPr preferRelativeResize="0"/>
          <p:nvPr/>
        </p:nvPicPr>
        <p:blipFill>
          <a:blip r:embed="rId3"/>
          <a:stretch>
            <a:fillRect/>
          </a:stretch>
        </p:blipFill>
        <p:spPr>
          <a:xfrm>
            <a:off x="5118100" y="3735388"/>
            <a:ext cx="3746500" cy="2711450"/>
          </a:xfrm>
          <a:prstGeom prst="rect">
            <a:avLst/>
          </a:prstGeom>
          <a:noFill/>
          <a:ln w="9525">
            <a:noFill/>
          </a:ln>
        </p:spPr>
      </p:pic>
      <p:sp>
        <p:nvSpPr>
          <p:cNvPr id="2151"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317"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a:t>
            </a:r>
            <a:r>
              <a:rPr lang="zh-CN" altLang="en-US" sz="2600" dirty="0">
                <a:latin typeface="Arial" panose="020B0604020202020204" pitchFamily="34" charset="0"/>
                <a:ea typeface="微软雅黑" panose="020B0503020204020204" pitchFamily="34" charset="-122"/>
                <a:sym typeface="Arial" panose="020B0604020202020204" pitchFamily="34" charset="0"/>
              </a:rPr>
              <a:t>、高处作业的定义</a:t>
            </a:r>
          </a:p>
        </p:txBody>
      </p:sp>
      <p:pic>
        <p:nvPicPr>
          <p:cNvPr id="13318" name="Picture 18"/>
          <p:cNvPicPr preferRelativeResize="0"/>
          <p:nvPr/>
        </p:nvPicPr>
        <p:blipFill>
          <a:blip r:embed="rId4"/>
          <a:stretch>
            <a:fillRect/>
          </a:stretch>
        </p:blipFill>
        <p:spPr>
          <a:xfrm>
            <a:off x="558800" y="3765550"/>
            <a:ext cx="3905250" cy="2698750"/>
          </a:xfrm>
          <a:prstGeom prst="rect">
            <a:avLst/>
          </a:prstGeom>
          <a:noFill/>
          <a:ln w="9525">
            <a:noFill/>
          </a:ln>
        </p:spPr>
      </p:pic>
      <p:sp>
        <p:nvSpPr>
          <p:cNvPr id="13319" name="Line 19"/>
          <p:cNvSpPr/>
          <p:nvPr/>
        </p:nvSpPr>
        <p:spPr>
          <a:xfrm flipH="1">
            <a:off x="1985963" y="6327775"/>
            <a:ext cx="1430337" cy="0"/>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20" name="Line 20"/>
          <p:cNvSpPr/>
          <p:nvPr/>
        </p:nvSpPr>
        <p:spPr>
          <a:xfrm flipH="1">
            <a:off x="2449513" y="5192713"/>
            <a:ext cx="957262" cy="0"/>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21" name="Line 21"/>
          <p:cNvSpPr/>
          <p:nvPr/>
        </p:nvSpPr>
        <p:spPr>
          <a:xfrm>
            <a:off x="2701925" y="5181600"/>
            <a:ext cx="0" cy="1135063"/>
          </a:xfrm>
          <a:prstGeom prst="line">
            <a:avLst/>
          </a:prstGeom>
          <a:ln w="38100" cap="flat" cmpd="sng">
            <a:solidFill>
              <a:srgbClr val="FF0000"/>
            </a:solidFill>
            <a:prstDash val="solid"/>
            <a:round/>
            <a:headEnd type="triangl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22" name="Text Box 22"/>
          <p:cNvSpPr/>
          <p:nvPr/>
        </p:nvSpPr>
        <p:spPr>
          <a:xfrm>
            <a:off x="2362200" y="5621338"/>
            <a:ext cx="613951"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地坑≥</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2m</a:t>
            </a:r>
          </a:p>
        </p:txBody>
      </p:sp>
      <p:sp>
        <p:nvSpPr>
          <p:cNvPr id="13323" name="Text Box 23"/>
          <p:cNvSpPr/>
          <p:nvPr/>
        </p:nvSpPr>
        <p:spPr>
          <a:xfrm>
            <a:off x="558800" y="3709988"/>
            <a:ext cx="8953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a:t>
            </a:r>
          </a:p>
        </p:txBody>
      </p:sp>
      <p:sp>
        <p:nvSpPr>
          <p:cNvPr id="13324" name="Text Box 24"/>
          <p:cNvSpPr/>
          <p:nvPr/>
        </p:nvSpPr>
        <p:spPr>
          <a:xfrm>
            <a:off x="5130800" y="3717925"/>
            <a:ext cx="895350" cy="304800"/>
          </a:xfrm>
          <a:prstGeom prst="rect">
            <a:avLst/>
          </a:prstGeom>
          <a:noFill/>
          <a:ln w="9525">
            <a:noFill/>
          </a:ln>
        </p:spPr>
        <p:txBody>
          <a:bodyPr wrap="none" anchor="t">
            <a:spAutoFit/>
          </a:bodyPr>
          <a:lstStyle/>
          <a:p>
            <a:pPr lvl="0" eaLnBrk="1" hangingPunct="1">
              <a:buClr>
                <a:srgbClr val="000000"/>
              </a:buClr>
              <a:buSzPct val="100000"/>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高处作业</a:t>
            </a:r>
          </a:p>
        </p:txBody>
      </p:sp>
      <p:sp>
        <p:nvSpPr>
          <p:cNvPr id="13325" name="Text Box 27"/>
          <p:cNvSpPr/>
          <p:nvPr/>
        </p:nvSpPr>
        <p:spPr>
          <a:xfrm>
            <a:off x="6634163" y="5024438"/>
            <a:ext cx="269626" cy="276999"/>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sp>
        <p:nvSpPr>
          <p:cNvPr id="13326" name="Text Box 28"/>
          <p:cNvSpPr/>
          <p:nvPr/>
        </p:nvSpPr>
        <p:spPr>
          <a:xfrm>
            <a:off x="7381875" y="6000750"/>
            <a:ext cx="461665" cy="184666"/>
          </a:xfrm>
          <a:prstGeom prst="rect">
            <a:avLst/>
          </a:prstGeom>
          <a:noFill/>
          <a:ln w="9525" cap="flat" cmpd="sng">
            <a:solidFill>
              <a:srgbClr val="FF0000"/>
            </a:solidFill>
            <a:prstDash val="solid"/>
            <a:miter/>
            <a:headEnd type="none" w="med" len="med"/>
            <a:tailEnd type="none" w="med" len="med"/>
          </a:ln>
        </p:spPr>
        <p:txBody>
          <a:bodyPr wrap="none" lIns="0" tIns="0" rIns="0" bIns="0" anchor="t">
            <a:spAutoFit/>
          </a:bodyPr>
          <a:lstStyle/>
          <a:p>
            <a:pPr lvl="0" eaLnBrk="1" hangingPunct="1">
              <a:buClr>
                <a:srgbClr val="000000"/>
              </a:buClr>
              <a:buSzPct val="100000"/>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基准面</a:t>
            </a:r>
          </a:p>
        </p:txBody>
      </p:sp>
      <p:sp>
        <p:nvSpPr>
          <p:cNvPr id="13327" name="Text Box 29"/>
          <p:cNvSpPr/>
          <p:nvPr/>
        </p:nvSpPr>
        <p:spPr>
          <a:xfrm>
            <a:off x="2039938" y="6132513"/>
            <a:ext cx="461665" cy="184666"/>
          </a:xfrm>
          <a:prstGeom prst="rect">
            <a:avLst/>
          </a:prstGeom>
          <a:noFill/>
          <a:ln w="9525" cap="flat" cmpd="sng">
            <a:solidFill>
              <a:srgbClr val="FF0000"/>
            </a:solidFill>
            <a:prstDash val="solid"/>
            <a:miter/>
            <a:headEnd type="none" w="med" len="med"/>
            <a:tailEnd type="none" w="med" len="med"/>
          </a:ln>
        </p:spPr>
        <p:txBody>
          <a:bodyPr wrap="none" lIns="0" tIns="0" rIns="0" bIns="0" anchor="t">
            <a:spAutoFit/>
          </a:bodyPr>
          <a:lstStyle/>
          <a:p>
            <a:pPr lvl="0" eaLnBrk="1" hangingPunct="1">
              <a:buClr>
                <a:srgbClr val="000000"/>
              </a:buClr>
              <a:buSzPct val="100000"/>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基准面</a:t>
            </a:r>
          </a:p>
        </p:txBody>
      </p:sp>
      <p:sp>
        <p:nvSpPr>
          <p:cNvPr id="13328" name="Line 30"/>
          <p:cNvSpPr/>
          <p:nvPr/>
        </p:nvSpPr>
        <p:spPr>
          <a:xfrm flipH="1">
            <a:off x="6726238" y="6191250"/>
            <a:ext cx="820737" cy="0"/>
          </a:xfrm>
          <a:prstGeom prst="line">
            <a:avLst/>
          </a:prstGeom>
          <a:ln w="952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49</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994" name="Rectangle 6"/>
          <p:cNvSpPr>
            <a:spLocks noChangeArrowheads="1"/>
          </p:cNvSpPr>
          <p:nvPr/>
        </p:nvSpPr>
        <p:spPr bwMode="auto">
          <a:xfrm>
            <a:off x="0" y="200025"/>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563" name="Rectangle 3"/>
          <p:cNvSpPr/>
          <p:nvPr/>
        </p:nvSpPr>
        <p:spPr>
          <a:xfrm>
            <a:off x="146050" y="219075"/>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施工人员安全培训</a:t>
            </a:r>
          </a:p>
        </p:txBody>
      </p:sp>
      <p:pic>
        <p:nvPicPr>
          <p:cNvPr id="66564" name="Picture 6"/>
          <p:cNvPicPr preferRelativeResize="0"/>
          <p:nvPr/>
        </p:nvPicPr>
        <p:blipFill>
          <a:blip r:embed="rId3"/>
          <a:stretch>
            <a:fillRect/>
          </a:stretch>
        </p:blipFill>
        <p:spPr>
          <a:xfrm>
            <a:off x="203200" y="2986088"/>
            <a:ext cx="1231900" cy="969962"/>
          </a:xfrm>
          <a:prstGeom prst="rect">
            <a:avLst/>
          </a:prstGeom>
          <a:noFill/>
          <a:ln w="9525" cap="flat" cmpd="sng">
            <a:solidFill>
              <a:srgbClr val="333399"/>
            </a:solidFill>
            <a:prstDash val="solid"/>
            <a:miter/>
            <a:headEnd type="none" w="med" len="med"/>
            <a:tailEnd type="none" w="med" len="med"/>
          </a:ln>
        </p:spPr>
      </p:pic>
      <p:sp>
        <p:nvSpPr>
          <p:cNvPr id="66565" name="Text Box 7"/>
          <p:cNvSpPr/>
          <p:nvPr/>
        </p:nvSpPr>
        <p:spPr>
          <a:xfrm>
            <a:off x="41275" y="2455863"/>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培训内容</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pic>
        <p:nvPicPr>
          <p:cNvPr id="66566" name="Picture 10"/>
          <p:cNvPicPr preferRelativeResize="0"/>
          <p:nvPr/>
        </p:nvPicPr>
        <p:blipFill>
          <a:blip r:embed="rId4"/>
          <a:stretch>
            <a:fillRect/>
          </a:stretch>
        </p:blipFill>
        <p:spPr>
          <a:xfrm>
            <a:off x="1587500" y="3001963"/>
            <a:ext cx="1268413" cy="952500"/>
          </a:xfrm>
          <a:prstGeom prst="rect">
            <a:avLst/>
          </a:prstGeom>
          <a:noFill/>
          <a:ln w="9525" cap="flat" cmpd="sng">
            <a:solidFill>
              <a:srgbClr val="333399"/>
            </a:solidFill>
            <a:prstDash val="solid"/>
            <a:miter/>
            <a:headEnd type="none" w="med" len="med"/>
            <a:tailEnd type="none" w="med" len="med"/>
          </a:ln>
        </p:spPr>
      </p:pic>
      <p:pic>
        <p:nvPicPr>
          <p:cNvPr id="66567" name="Picture 11"/>
          <p:cNvPicPr preferRelativeResize="0"/>
          <p:nvPr/>
        </p:nvPicPr>
        <p:blipFill>
          <a:blip r:embed="rId5"/>
          <a:stretch>
            <a:fillRect/>
          </a:stretch>
        </p:blipFill>
        <p:spPr>
          <a:xfrm>
            <a:off x="3003550" y="3009900"/>
            <a:ext cx="1262063" cy="941388"/>
          </a:xfrm>
          <a:prstGeom prst="rect">
            <a:avLst/>
          </a:prstGeom>
          <a:noFill/>
          <a:ln w="9525" cap="flat" cmpd="sng">
            <a:solidFill>
              <a:srgbClr val="333399"/>
            </a:solidFill>
            <a:prstDash val="solid"/>
            <a:miter/>
            <a:headEnd type="none" w="med" len="med"/>
            <a:tailEnd type="none" w="med" len="med"/>
          </a:ln>
        </p:spPr>
      </p:pic>
      <p:pic>
        <p:nvPicPr>
          <p:cNvPr id="66568" name="Picture 12"/>
          <p:cNvPicPr preferRelativeResize="0"/>
          <p:nvPr/>
        </p:nvPicPr>
        <p:blipFill>
          <a:blip r:embed="rId6"/>
          <a:stretch>
            <a:fillRect/>
          </a:stretch>
        </p:blipFill>
        <p:spPr>
          <a:xfrm>
            <a:off x="4422775" y="3000375"/>
            <a:ext cx="1222375" cy="933450"/>
          </a:xfrm>
          <a:prstGeom prst="rect">
            <a:avLst/>
          </a:prstGeom>
          <a:noFill/>
          <a:ln w="9525" cap="flat" cmpd="sng">
            <a:solidFill>
              <a:srgbClr val="333399"/>
            </a:solidFill>
            <a:prstDash val="solid"/>
            <a:miter/>
            <a:headEnd type="none" w="med" len="med"/>
            <a:tailEnd type="none" w="med" len="med"/>
          </a:ln>
        </p:spPr>
      </p:pic>
      <p:pic>
        <p:nvPicPr>
          <p:cNvPr id="66569" name="Picture 13"/>
          <p:cNvPicPr preferRelativeResize="0"/>
          <p:nvPr/>
        </p:nvPicPr>
        <p:blipFill>
          <a:blip r:embed="rId7"/>
          <a:stretch>
            <a:fillRect/>
          </a:stretch>
        </p:blipFill>
        <p:spPr>
          <a:xfrm>
            <a:off x="5808663" y="2995613"/>
            <a:ext cx="1208087" cy="936625"/>
          </a:xfrm>
          <a:prstGeom prst="rect">
            <a:avLst/>
          </a:prstGeom>
          <a:noFill/>
          <a:ln w="9525" cap="flat" cmpd="sng">
            <a:solidFill>
              <a:srgbClr val="333399"/>
            </a:solidFill>
            <a:prstDash val="solid"/>
            <a:miter/>
            <a:headEnd type="none" w="med" len="med"/>
            <a:tailEnd type="none" w="med" len="med"/>
          </a:ln>
        </p:spPr>
      </p:pic>
      <p:pic>
        <p:nvPicPr>
          <p:cNvPr id="66570" name="Picture 14"/>
          <p:cNvPicPr preferRelativeResize="0"/>
          <p:nvPr/>
        </p:nvPicPr>
        <p:blipFill>
          <a:blip r:embed="rId8"/>
          <a:stretch>
            <a:fillRect/>
          </a:stretch>
        </p:blipFill>
        <p:spPr>
          <a:xfrm>
            <a:off x="7196138" y="2998788"/>
            <a:ext cx="1238250" cy="939800"/>
          </a:xfrm>
          <a:prstGeom prst="rect">
            <a:avLst/>
          </a:prstGeom>
          <a:noFill/>
          <a:ln w="9525" cap="flat" cmpd="sng">
            <a:solidFill>
              <a:srgbClr val="333399"/>
            </a:solidFill>
            <a:prstDash val="solid"/>
            <a:miter/>
            <a:headEnd type="none" w="med" len="med"/>
            <a:tailEnd type="none" w="med" len="med"/>
          </a:ln>
        </p:spPr>
      </p:pic>
      <p:pic>
        <p:nvPicPr>
          <p:cNvPr id="66571" name="Picture 15"/>
          <p:cNvPicPr preferRelativeResize="0"/>
          <p:nvPr/>
        </p:nvPicPr>
        <p:blipFill>
          <a:blip r:embed="rId9"/>
          <a:stretch>
            <a:fillRect/>
          </a:stretch>
        </p:blipFill>
        <p:spPr>
          <a:xfrm>
            <a:off x="4429125" y="4887913"/>
            <a:ext cx="1206500" cy="822325"/>
          </a:xfrm>
          <a:prstGeom prst="rect">
            <a:avLst/>
          </a:prstGeom>
          <a:noFill/>
          <a:ln w="9525" cap="flat" cmpd="sng">
            <a:solidFill>
              <a:srgbClr val="333399"/>
            </a:solidFill>
            <a:prstDash val="solid"/>
            <a:miter/>
            <a:headEnd type="none" w="med" len="med"/>
            <a:tailEnd type="none" w="med" len="med"/>
          </a:ln>
        </p:spPr>
      </p:pic>
      <p:pic>
        <p:nvPicPr>
          <p:cNvPr id="66572" name="Picture 16"/>
          <p:cNvPicPr preferRelativeResize="0"/>
          <p:nvPr/>
        </p:nvPicPr>
        <p:blipFill>
          <a:blip r:embed="rId10"/>
          <a:stretch>
            <a:fillRect/>
          </a:stretch>
        </p:blipFill>
        <p:spPr>
          <a:xfrm>
            <a:off x="4437063" y="5795963"/>
            <a:ext cx="1201737" cy="823912"/>
          </a:xfrm>
          <a:prstGeom prst="rect">
            <a:avLst/>
          </a:prstGeom>
          <a:noFill/>
          <a:ln w="9525" cap="flat" cmpd="sng">
            <a:solidFill>
              <a:srgbClr val="333399"/>
            </a:solidFill>
            <a:prstDash val="solid"/>
            <a:miter/>
            <a:headEnd type="none" w="med" len="med"/>
            <a:tailEnd type="none" w="med" len="med"/>
          </a:ln>
        </p:spPr>
      </p:pic>
      <p:sp>
        <p:nvSpPr>
          <p:cNvPr id="66573" name="Text Box 21"/>
          <p:cNvSpPr/>
          <p:nvPr/>
        </p:nvSpPr>
        <p:spPr>
          <a:xfrm>
            <a:off x="28575" y="684213"/>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培训目的</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pic>
        <p:nvPicPr>
          <p:cNvPr id="66574" name="Picture 27"/>
          <p:cNvPicPr preferRelativeResize="0"/>
          <p:nvPr/>
        </p:nvPicPr>
        <p:blipFill>
          <a:blip r:embed="rId11"/>
          <a:stretch>
            <a:fillRect/>
          </a:stretch>
        </p:blipFill>
        <p:spPr>
          <a:xfrm>
            <a:off x="4429125" y="4002088"/>
            <a:ext cx="1208088" cy="819150"/>
          </a:xfrm>
          <a:prstGeom prst="rect">
            <a:avLst/>
          </a:prstGeom>
          <a:noFill/>
          <a:ln w="9525" cap="flat" cmpd="sng">
            <a:solidFill>
              <a:srgbClr val="333399"/>
            </a:solidFill>
            <a:prstDash val="solid"/>
            <a:miter/>
            <a:headEnd type="none" w="med" len="med"/>
            <a:tailEnd type="none" w="med" len="med"/>
          </a:ln>
        </p:spPr>
      </p:pic>
      <p:pic>
        <p:nvPicPr>
          <p:cNvPr id="66575" name="Picture 29"/>
          <p:cNvPicPr preferRelativeResize="0"/>
          <p:nvPr/>
        </p:nvPicPr>
        <p:blipFill>
          <a:blip r:embed="rId12"/>
          <a:stretch>
            <a:fillRect/>
          </a:stretch>
        </p:blipFill>
        <p:spPr>
          <a:xfrm>
            <a:off x="1582738" y="4017963"/>
            <a:ext cx="1271587" cy="865187"/>
          </a:xfrm>
          <a:prstGeom prst="rect">
            <a:avLst/>
          </a:prstGeom>
          <a:noFill/>
          <a:ln w="9525" cap="flat" cmpd="sng">
            <a:solidFill>
              <a:srgbClr val="333399"/>
            </a:solidFill>
            <a:prstDash val="solid"/>
            <a:miter/>
            <a:headEnd type="none" w="med" len="med"/>
            <a:tailEnd type="none" w="med" len="med"/>
          </a:ln>
        </p:spPr>
      </p:pic>
      <p:pic>
        <p:nvPicPr>
          <p:cNvPr id="66576" name="Picture 30"/>
          <p:cNvPicPr preferRelativeResize="0"/>
          <p:nvPr/>
        </p:nvPicPr>
        <p:blipFill>
          <a:blip r:embed="rId13"/>
          <a:stretch>
            <a:fillRect/>
          </a:stretch>
        </p:blipFill>
        <p:spPr>
          <a:xfrm>
            <a:off x="1563688" y="4937125"/>
            <a:ext cx="1293812" cy="873125"/>
          </a:xfrm>
          <a:prstGeom prst="rect">
            <a:avLst/>
          </a:prstGeom>
          <a:noFill/>
          <a:ln w="9525" cap="flat" cmpd="sng">
            <a:solidFill>
              <a:srgbClr val="333399"/>
            </a:solidFill>
            <a:prstDash val="solid"/>
            <a:miter/>
            <a:headEnd type="none" w="med" len="med"/>
            <a:tailEnd type="none" w="med" len="med"/>
          </a:ln>
        </p:spPr>
      </p:pic>
      <p:pic>
        <p:nvPicPr>
          <p:cNvPr id="66577" name="Picture 31"/>
          <p:cNvPicPr preferRelativeResize="0"/>
          <p:nvPr/>
        </p:nvPicPr>
        <p:blipFill>
          <a:blip r:embed="rId14"/>
          <a:stretch>
            <a:fillRect/>
          </a:stretch>
        </p:blipFill>
        <p:spPr>
          <a:xfrm>
            <a:off x="1557338" y="5889625"/>
            <a:ext cx="1298575" cy="871538"/>
          </a:xfrm>
          <a:prstGeom prst="rect">
            <a:avLst/>
          </a:prstGeom>
          <a:noFill/>
          <a:ln w="9525" cap="flat" cmpd="sng">
            <a:solidFill>
              <a:srgbClr val="333399"/>
            </a:solidFill>
            <a:prstDash val="solid"/>
            <a:miter/>
            <a:headEnd type="none" w="med" len="med"/>
            <a:tailEnd type="none" w="med" len="med"/>
          </a:ln>
        </p:spPr>
      </p:pic>
      <p:pic>
        <p:nvPicPr>
          <p:cNvPr id="66578" name="Picture 32"/>
          <p:cNvPicPr preferRelativeResize="0"/>
          <p:nvPr/>
        </p:nvPicPr>
        <p:blipFill>
          <a:blip r:embed="rId15"/>
          <a:stretch>
            <a:fillRect/>
          </a:stretch>
        </p:blipFill>
        <p:spPr>
          <a:xfrm>
            <a:off x="2998788" y="4011613"/>
            <a:ext cx="1271587" cy="865187"/>
          </a:xfrm>
          <a:prstGeom prst="rect">
            <a:avLst/>
          </a:prstGeom>
          <a:noFill/>
          <a:ln w="9525" cap="flat" cmpd="sng">
            <a:solidFill>
              <a:srgbClr val="333399"/>
            </a:solidFill>
            <a:prstDash val="solid"/>
            <a:miter/>
            <a:headEnd type="none" w="med" len="med"/>
            <a:tailEnd type="none" w="med" len="med"/>
          </a:ln>
        </p:spPr>
      </p:pic>
      <p:pic>
        <p:nvPicPr>
          <p:cNvPr id="66579" name="Picture 33"/>
          <p:cNvPicPr preferRelativeResize="0"/>
          <p:nvPr/>
        </p:nvPicPr>
        <p:blipFill>
          <a:blip r:embed="rId16"/>
          <a:stretch>
            <a:fillRect/>
          </a:stretch>
        </p:blipFill>
        <p:spPr>
          <a:xfrm>
            <a:off x="2982913" y="4943475"/>
            <a:ext cx="1293812" cy="884238"/>
          </a:xfrm>
          <a:prstGeom prst="rect">
            <a:avLst/>
          </a:prstGeom>
          <a:noFill/>
          <a:ln w="9525" cap="flat" cmpd="sng">
            <a:solidFill>
              <a:srgbClr val="333399"/>
            </a:solidFill>
            <a:prstDash val="solid"/>
            <a:miter/>
            <a:headEnd type="none" w="med" len="med"/>
            <a:tailEnd type="none" w="med" len="med"/>
          </a:ln>
        </p:spPr>
      </p:pic>
      <p:pic>
        <p:nvPicPr>
          <p:cNvPr id="66580" name="Picture 34"/>
          <p:cNvPicPr preferRelativeResize="0"/>
          <p:nvPr/>
        </p:nvPicPr>
        <p:blipFill>
          <a:blip r:embed="rId17"/>
          <a:stretch>
            <a:fillRect/>
          </a:stretch>
        </p:blipFill>
        <p:spPr>
          <a:xfrm>
            <a:off x="5805488" y="4002088"/>
            <a:ext cx="1203325" cy="815975"/>
          </a:xfrm>
          <a:prstGeom prst="rect">
            <a:avLst/>
          </a:prstGeom>
          <a:noFill/>
          <a:ln w="9525" cap="flat" cmpd="sng">
            <a:solidFill>
              <a:srgbClr val="333399"/>
            </a:solidFill>
            <a:prstDash val="solid"/>
            <a:miter/>
            <a:headEnd type="none" w="med" len="med"/>
            <a:tailEnd type="none" w="med" len="med"/>
          </a:ln>
        </p:spPr>
      </p:pic>
      <p:pic>
        <p:nvPicPr>
          <p:cNvPr id="66581" name="Picture 35"/>
          <p:cNvPicPr preferRelativeResize="0"/>
          <p:nvPr/>
        </p:nvPicPr>
        <p:blipFill>
          <a:blip r:embed="rId18"/>
          <a:stretch>
            <a:fillRect/>
          </a:stretch>
        </p:blipFill>
        <p:spPr>
          <a:xfrm>
            <a:off x="5811838" y="4876800"/>
            <a:ext cx="1185862" cy="804863"/>
          </a:xfrm>
          <a:prstGeom prst="rect">
            <a:avLst/>
          </a:prstGeom>
          <a:noFill/>
          <a:ln w="9525" cap="flat" cmpd="sng">
            <a:solidFill>
              <a:srgbClr val="333399"/>
            </a:solidFill>
            <a:prstDash val="solid"/>
            <a:miter/>
            <a:headEnd type="none" w="med" len="med"/>
            <a:tailEnd type="none" w="med" len="med"/>
          </a:ln>
        </p:spPr>
      </p:pic>
      <p:pic>
        <p:nvPicPr>
          <p:cNvPr id="66582" name="Picture 36"/>
          <p:cNvPicPr preferRelativeResize="0"/>
          <p:nvPr/>
        </p:nvPicPr>
        <p:blipFill>
          <a:blip r:embed="rId19"/>
          <a:stretch>
            <a:fillRect/>
          </a:stretch>
        </p:blipFill>
        <p:spPr>
          <a:xfrm>
            <a:off x="5802313" y="5788025"/>
            <a:ext cx="1196975" cy="815975"/>
          </a:xfrm>
          <a:prstGeom prst="rect">
            <a:avLst/>
          </a:prstGeom>
          <a:noFill/>
          <a:ln w="9525" cap="flat" cmpd="sng">
            <a:solidFill>
              <a:srgbClr val="333399"/>
            </a:solidFill>
            <a:prstDash val="solid"/>
            <a:miter/>
            <a:headEnd type="none" w="med" len="med"/>
            <a:tailEnd type="none" w="med" len="med"/>
          </a:ln>
        </p:spPr>
      </p:pic>
      <p:pic>
        <p:nvPicPr>
          <p:cNvPr id="66583" name="Picture 37"/>
          <p:cNvPicPr preferRelativeResize="0"/>
          <p:nvPr/>
        </p:nvPicPr>
        <p:blipFill>
          <a:blip r:embed="rId20"/>
          <a:stretch>
            <a:fillRect/>
          </a:stretch>
        </p:blipFill>
        <p:spPr>
          <a:xfrm>
            <a:off x="7199313" y="4019550"/>
            <a:ext cx="1236662" cy="827088"/>
          </a:xfrm>
          <a:prstGeom prst="rect">
            <a:avLst/>
          </a:prstGeom>
          <a:noFill/>
          <a:ln w="9525" cap="flat" cmpd="sng">
            <a:solidFill>
              <a:srgbClr val="333399"/>
            </a:solidFill>
            <a:prstDash val="solid"/>
            <a:miter/>
            <a:headEnd type="none" w="med" len="med"/>
            <a:tailEnd type="none" w="med" len="med"/>
          </a:ln>
        </p:spPr>
      </p:pic>
      <p:pic>
        <p:nvPicPr>
          <p:cNvPr id="66584" name="Picture 38"/>
          <p:cNvPicPr preferRelativeResize="0"/>
          <p:nvPr/>
        </p:nvPicPr>
        <p:blipFill>
          <a:blip r:embed="rId21"/>
          <a:stretch>
            <a:fillRect/>
          </a:stretch>
        </p:blipFill>
        <p:spPr>
          <a:xfrm>
            <a:off x="7199313" y="4899025"/>
            <a:ext cx="1246187" cy="792163"/>
          </a:xfrm>
          <a:prstGeom prst="rect">
            <a:avLst/>
          </a:prstGeom>
          <a:noFill/>
          <a:ln w="9525" cap="flat" cmpd="sng">
            <a:solidFill>
              <a:srgbClr val="333399"/>
            </a:solidFill>
            <a:prstDash val="solid"/>
            <a:miter/>
            <a:headEnd type="none" w="med" len="med"/>
            <a:tailEnd type="none" w="med" len="med"/>
          </a:ln>
        </p:spPr>
      </p:pic>
      <p:pic>
        <p:nvPicPr>
          <p:cNvPr id="66585" name="Picture 39"/>
          <p:cNvPicPr preferRelativeResize="0"/>
          <p:nvPr/>
        </p:nvPicPr>
        <p:blipFill>
          <a:blip r:embed="rId22"/>
          <a:stretch>
            <a:fillRect/>
          </a:stretch>
        </p:blipFill>
        <p:spPr>
          <a:xfrm>
            <a:off x="7192963" y="5768975"/>
            <a:ext cx="1252537" cy="841375"/>
          </a:xfrm>
          <a:prstGeom prst="rect">
            <a:avLst/>
          </a:prstGeom>
          <a:noFill/>
          <a:ln w="9525" cap="flat" cmpd="sng">
            <a:solidFill>
              <a:srgbClr val="333399"/>
            </a:solidFill>
            <a:prstDash val="solid"/>
            <a:miter/>
            <a:headEnd type="none" w="med" len="med"/>
            <a:tailEnd type="none" w="med" len="med"/>
          </a:ln>
        </p:spPr>
      </p:pic>
      <p:sp>
        <p:nvSpPr>
          <p:cNvPr id="66586" name="Rectangle 42"/>
          <p:cNvSpPr/>
          <p:nvPr/>
        </p:nvSpPr>
        <p:spPr>
          <a:xfrm>
            <a:off x="180975" y="1089025"/>
            <a:ext cx="9118600" cy="1069975"/>
          </a:xfrm>
          <a:prstGeom prst="rect">
            <a:avLst/>
          </a:prstGeom>
          <a:noFill/>
          <a:ln w="9525">
            <a:noFill/>
          </a:ln>
        </p:spPr>
        <p:txBody>
          <a:bodyPr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①</a:t>
            </a:r>
            <a:r>
              <a:rPr lang="zh-CN" altLang="en-US" sz="1600" b="0" dirty="0">
                <a:latin typeface="Arial" panose="020B0604020202020204" pitchFamily="34" charset="0"/>
                <a:ea typeface="微软雅黑" panose="020B0503020204020204" pitchFamily="34" charset="-122"/>
                <a:sym typeface="Arial" panose="020B0604020202020204" pitchFamily="34" charset="0"/>
              </a:rPr>
              <a:t>让作业员知道身边存在的危险源及危险环境，以加强防范。</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②提高作业员的安全防范意识，避免安全事故的发生。</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③提高作业员安全隐患的识别能力和安全保护措施的重视度。</a:t>
            </a:r>
          </a:p>
          <a:p>
            <a:pPr lvl="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④让作业员了解发生异常事故时的处理流程。</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pic>
        <p:nvPicPr>
          <p:cNvPr id="66587" name="Picture 43"/>
          <p:cNvPicPr preferRelativeResize="0"/>
          <p:nvPr/>
        </p:nvPicPr>
        <p:blipFill>
          <a:blip r:embed="rId23"/>
          <a:srcRect l="27686" t="15056" r="32419" b="20593"/>
          <a:stretch>
            <a:fillRect/>
          </a:stretch>
        </p:blipFill>
        <p:spPr>
          <a:xfrm>
            <a:off x="8529638" y="4037013"/>
            <a:ext cx="1300162" cy="808037"/>
          </a:xfrm>
          <a:prstGeom prst="rect">
            <a:avLst/>
          </a:prstGeom>
          <a:noFill/>
          <a:ln w="9525" cap="flat" cmpd="sng">
            <a:solidFill>
              <a:srgbClr val="333399"/>
            </a:solidFill>
            <a:prstDash val="solid"/>
            <a:miter/>
            <a:headEnd type="none" w="med" len="med"/>
            <a:tailEnd type="none" w="med" len="med"/>
          </a:ln>
        </p:spPr>
      </p:pic>
      <p:pic>
        <p:nvPicPr>
          <p:cNvPr id="66588" name="Picture 44"/>
          <p:cNvPicPr preferRelativeResize="0"/>
          <p:nvPr/>
        </p:nvPicPr>
        <p:blipFill>
          <a:blip r:embed="rId24"/>
          <a:srcRect l="14595" t="13689" r="20711" b="15074"/>
          <a:stretch>
            <a:fillRect/>
          </a:stretch>
        </p:blipFill>
        <p:spPr>
          <a:xfrm>
            <a:off x="8529638" y="3000375"/>
            <a:ext cx="1303337" cy="900113"/>
          </a:xfrm>
          <a:prstGeom prst="rect">
            <a:avLst/>
          </a:prstGeom>
          <a:noFill/>
          <a:ln w="9525" cap="flat" cmpd="sng">
            <a:solidFill>
              <a:srgbClr val="333399"/>
            </a:solidFill>
            <a:prstDash val="solid"/>
            <a:miter/>
            <a:headEnd type="none" w="med" len="med"/>
            <a:tailEnd type="none" w="med" len="med"/>
          </a:ln>
        </p:spPr>
      </p:pic>
      <p:sp>
        <p:nvSpPr>
          <p:cNvPr id="66589" name="Rectangle 45"/>
          <p:cNvSpPr/>
          <p:nvPr/>
        </p:nvSpPr>
        <p:spPr>
          <a:xfrm>
            <a:off x="8691563" y="3683000"/>
            <a:ext cx="882650" cy="150813"/>
          </a:xfrm>
          <a:prstGeom prst="rect">
            <a:avLst/>
          </a:prstGeom>
          <a:noFill/>
          <a:ln w="9525"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6590" name="Text Box 46"/>
          <p:cNvSpPr/>
          <p:nvPr/>
        </p:nvSpPr>
        <p:spPr>
          <a:xfrm>
            <a:off x="4298950" y="2009775"/>
            <a:ext cx="5507038" cy="823913"/>
          </a:xfrm>
          <a:prstGeom prst="rect">
            <a:avLst/>
          </a:prstGeom>
          <a:solidFill>
            <a:srgbClr val="FFFFFF"/>
          </a:solidFill>
          <a:ln w="9525">
            <a:noFill/>
          </a:ln>
          <a:effectLst>
            <a:outerShdw dist="63500" dir="3187806" algn="ctr" rotWithShape="0">
              <a:schemeClr val="bg2"/>
            </a:outerShdw>
          </a:effectLst>
        </p:spPr>
        <p:txBody>
          <a:bodyPr lIns="0" tIns="0" rIns="0" bIns="0" anchor="ctr"/>
          <a:lstStyle/>
          <a:p>
            <a:pPr lvl="0" eaLnBrk="0" hangingPunct="0">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安全生产管理条例规定：作业人员进入新的岗位或者新的施工现场前，应当接受安全生产教育培训。未经教育培训或者教育培训考核不合格的人员，不得上岗作业。</a:t>
            </a:r>
          </a:p>
        </p:txBody>
      </p:sp>
    </p:spTree>
  </p:cSld>
  <p:clrMapOvr>
    <a:masterClrMapping/>
  </p:clrMapOvr>
  <p:transition spd="slow" advClick="0" advTm="0">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67586" name="Picture 4"/>
          <p:cNvPicPr preferRelativeResize="0"/>
          <p:nvPr/>
        </p:nvPicPr>
        <p:blipFill>
          <a:blip r:embed="rId3"/>
          <a:srcRect l="38982" t="11722" r="27905" b="5611"/>
          <a:stretch>
            <a:fillRect/>
          </a:stretch>
        </p:blipFill>
        <p:spPr>
          <a:xfrm>
            <a:off x="5327650" y="1143000"/>
            <a:ext cx="3633788" cy="5260975"/>
          </a:xfrm>
          <a:prstGeom prst="rect">
            <a:avLst/>
          </a:prstGeom>
          <a:noFill/>
          <a:ln w="9525">
            <a:noFill/>
          </a:ln>
        </p:spPr>
      </p:pic>
      <p:sp>
        <p:nvSpPr>
          <p:cNvPr id="67587" name="Text Box 5"/>
          <p:cNvSpPr/>
          <p:nvPr/>
        </p:nvSpPr>
        <p:spPr>
          <a:xfrm>
            <a:off x="501650" y="2476500"/>
            <a:ext cx="4506913" cy="892175"/>
          </a:xfrm>
          <a:prstGeom prst="rect">
            <a:avLst/>
          </a:prstGeom>
          <a:noFill/>
          <a:ln w="9525">
            <a:noFill/>
          </a:ln>
        </p:spPr>
        <p:txBody>
          <a:bodyPr anchor="t">
            <a:spAutoFit/>
          </a:bodyPr>
          <a:lstStyle/>
          <a:p>
            <a:pPr lvl="0" eaLnBrk="1" hangingPunct="1">
              <a:lnSpc>
                <a:spcPct val="125000"/>
              </a:lnSpc>
              <a:buClr>
                <a:srgbClr val="000000"/>
              </a:buClr>
              <a:buSzPct val="100000"/>
            </a:pPr>
            <a:r>
              <a:rPr lang="zh-CN" altLang="en-US" sz="1400" b="0" dirty="0">
                <a:latin typeface="Arial" panose="020B0604020202020204" pitchFamily="34" charset="0"/>
                <a:ea typeface="微软雅黑" panose="020B0503020204020204" pitchFamily="34" charset="-122"/>
                <a:sym typeface="Arial" panose="020B0604020202020204" pitchFamily="34" charset="0"/>
              </a:rPr>
              <a:t>无论哪种方式培训，项目担当需要对培训的效果进行确认，采用现场拍照记录，如果效果不好发出整改通知函件及在函件中要求施工方进行内部再培训教育</a:t>
            </a:r>
          </a:p>
        </p:txBody>
      </p:sp>
      <p:sp>
        <p:nvSpPr>
          <p:cNvPr id="67588" name="Text Box 6"/>
          <p:cNvSpPr/>
          <p:nvPr/>
        </p:nvSpPr>
        <p:spPr>
          <a:xfrm>
            <a:off x="5146675" y="668338"/>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培训记录</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7589" name="Text Box 7"/>
          <p:cNvSpPr/>
          <p:nvPr/>
        </p:nvSpPr>
        <p:spPr>
          <a:xfrm>
            <a:off x="336550" y="2063750"/>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效果确认</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pic>
        <p:nvPicPr>
          <p:cNvPr id="67590" name="Picture 8"/>
          <p:cNvPicPr preferRelativeResize="0"/>
          <p:nvPr/>
        </p:nvPicPr>
        <p:blipFill>
          <a:blip r:embed="rId4"/>
          <a:srcRect l="16875" t="5246" r="12331" b="9155"/>
          <a:stretch>
            <a:fillRect/>
          </a:stretch>
        </p:blipFill>
        <p:spPr>
          <a:xfrm>
            <a:off x="8050213" y="3200400"/>
            <a:ext cx="1087437" cy="985838"/>
          </a:xfrm>
          <a:prstGeom prst="rect">
            <a:avLst/>
          </a:prstGeom>
          <a:noFill/>
          <a:ln w="9525">
            <a:noFill/>
          </a:ln>
        </p:spPr>
      </p:pic>
      <p:sp>
        <p:nvSpPr>
          <p:cNvPr id="67591" name="Text Box 9"/>
          <p:cNvSpPr/>
          <p:nvPr/>
        </p:nvSpPr>
        <p:spPr>
          <a:xfrm>
            <a:off x="608013" y="3884613"/>
            <a:ext cx="4383087" cy="2563812"/>
          </a:xfrm>
          <a:prstGeom prst="rect">
            <a:avLst/>
          </a:prstGeom>
          <a:noFill/>
          <a:ln w="9525">
            <a:noFill/>
          </a:ln>
        </p:spPr>
        <p:txBody>
          <a:bodyPr lIns="72000" rIns="0" anchor="t"/>
          <a:lstStyle/>
          <a:p>
            <a:pPr lvl="0" eaLnBrk="1" hangingPunct="1">
              <a:lnSpc>
                <a:spcPct val="125000"/>
              </a:lnSpc>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1</a:t>
            </a:r>
            <a:r>
              <a:rPr lang="zh-CN" altLang="en-US" sz="1400" b="0" dirty="0">
                <a:latin typeface="Arial" panose="020B0604020202020204" pitchFamily="34" charset="0"/>
                <a:ea typeface="微软雅黑" panose="020B0503020204020204" pitchFamily="34" charset="-122"/>
                <a:sym typeface="Arial" panose="020B0604020202020204" pitchFamily="34" charset="0"/>
              </a:rPr>
              <a:t>）根据作业项目性质不同，高处作业受训人员必须将安全帽和安全带带到培训地点。</a:t>
            </a:r>
          </a:p>
          <a:p>
            <a:pPr lvl="0" eaLnBrk="1" hangingPunct="1">
              <a:lnSpc>
                <a:spcPct val="125000"/>
              </a:lnSpc>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2</a:t>
            </a:r>
            <a:r>
              <a:rPr lang="zh-CN" altLang="en-US" sz="1400" b="0" dirty="0">
                <a:latin typeface="Arial" panose="020B0604020202020204" pitchFamily="34" charset="0"/>
                <a:ea typeface="微软雅黑" panose="020B0503020204020204" pitchFamily="34" charset="-122"/>
                <a:sym typeface="Arial" panose="020B0604020202020204" pitchFamily="34" charset="0"/>
              </a:rPr>
              <a:t>）高处作业人员受训必须将符合要求的安全绳带到现场进行培训。</a:t>
            </a:r>
          </a:p>
          <a:p>
            <a:pPr lvl="0" eaLnBrk="1" hangingPunct="1">
              <a:lnSpc>
                <a:spcPct val="125000"/>
              </a:lnSpc>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3</a:t>
            </a:r>
            <a:r>
              <a:rPr lang="zh-CN" altLang="en-US" sz="1400" b="0" dirty="0">
                <a:latin typeface="Arial" panose="020B0604020202020204" pitchFamily="34" charset="0"/>
                <a:ea typeface="微软雅黑" panose="020B0503020204020204" pitchFamily="34" charset="-122"/>
                <a:sym typeface="Arial" panose="020B0604020202020204" pitchFamily="34" charset="0"/>
              </a:rPr>
              <a:t>）培训人员禁止穿短裤、拖鞋、背心进入工厂。</a:t>
            </a:r>
          </a:p>
          <a:p>
            <a:pPr lvl="0" eaLnBrk="1" hangingPunct="1">
              <a:lnSpc>
                <a:spcPct val="125000"/>
              </a:lnSpc>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4</a:t>
            </a:r>
            <a:r>
              <a:rPr lang="zh-CN" altLang="en-US" sz="1400" b="0" dirty="0">
                <a:latin typeface="Arial" panose="020B0604020202020204" pitchFamily="34" charset="0"/>
                <a:ea typeface="微软雅黑" panose="020B0503020204020204" pitchFamily="34" charset="-122"/>
                <a:sym typeface="Arial" panose="020B0604020202020204" pitchFamily="34" charset="0"/>
              </a:rPr>
              <a:t>）培训备案资料：培训记录</a:t>
            </a:r>
            <a:r>
              <a:rPr lang="en-US" altLang="zh-CN"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latin typeface="Arial" panose="020B0604020202020204" pitchFamily="34" charset="0"/>
                <a:ea typeface="微软雅黑" panose="020B0503020204020204" pitchFamily="34" charset="-122"/>
                <a:sym typeface="Arial" panose="020B0604020202020204" pitchFamily="34" charset="0"/>
              </a:rPr>
              <a:t>培训照片</a:t>
            </a:r>
          </a:p>
          <a:p>
            <a:pPr lvl="0" eaLnBrk="1" hangingPunct="1">
              <a:lnSpc>
                <a:spcPct val="125000"/>
              </a:lnSpc>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5</a:t>
            </a:r>
            <a:r>
              <a:rPr lang="zh-CN" altLang="en-US" sz="1400" b="0" dirty="0">
                <a:latin typeface="Arial" panose="020B0604020202020204" pitchFamily="34" charset="0"/>
                <a:ea typeface="微软雅黑" panose="020B0503020204020204" pitchFamily="34" charset="-122"/>
                <a:sym typeface="Arial" panose="020B0604020202020204" pitchFamily="34" charset="0"/>
              </a:rPr>
              <a:t>）施工过程中新增作业员，施工方必须提供施工企业内部培训内容和培训记录给项目担当进行备案，项目担当收到备案资料后予以办理出入厂区申请表。</a:t>
            </a:r>
          </a:p>
        </p:txBody>
      </p:sp>
      <p:sp>
        <p:nvSpPr>
          <p:cNvPr id="67592" name="Text Box 10"/>
          <p:cNvSpPr/>
          <p:nvPr/>
        </p:nvSpPr>
        <p:spPr>
          <a:xfrm>
            <a:off x="357188" y="3438525"/>
            <a:ext cx="222885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培训注意事项</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7593" name="Text Box 11"/>
          <p:cNvSpPr/>
          <p:nvPr/>
        </p:nvSpPr>
        <p:spPr>
          <a:xfrm>
            <a:off x="625475" y="1136650"/>
            <a:ext cx="4202113" cy="563563"/>
          </a:xfrm>
          <a:prstGeom prst="rect">
            <a:avLst/>
          </a:prstGeom>
          <a:noFill/>
          <a:ln w="9525">
            <a:noFill/>
          </a:ln>
        </p:spPr>
        <p:txBody>
          <a:bodyPr lIns="72000" rIns="0" anchor="t"/>
          <a:lstStyle/>
          <a:p>
            <a:pPr lvl="0" eaLnBrk="1" hangingPunct="1">
              <a:lnSpc>
                <a:spcPct val="130000"/>
              </a:lnSpc>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1</a:t>
            </a:r>
            <a:r>
              <a:rPr lang="zh-CN" altLang="en-US" sz="1600" b="0" dirty="0">
                <a:latin typeface="Arial" panose="020B0604020202020204" pitchFamily="34" charset="0"/>
                <a:ea typeface="微软雅黑" panose="020B0503020204020204" pitchFamily="34" charset="-122"/>
                <a:sym typeface="Arial" panose="020B0604020202020204" pitchFamily="34" charset="0"/>
              </a:rPr>
              <a:t>）施工方内部对员工进行安全培训</a:t>
            </a:r>
          </a:p>
          <a:p>
            <a:pPr lvl="0" eaLnBrk="1" hangingPunct="1">
              <a:lnSpc>
                <a:spcPct val="130000"/>
              </a:lnSpc>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2</a:t>
            </a:r>
            <a:r>
              <a:rPr lang="zh-CN" altLang="en-US" sz="1600" b="0" dirty="0">
                <a:latin typeface="Arial" panose="020B0604020202020204" pitchFamily="34" charset="0"/>
                <a:ea typeface="微软雅黑" panose="020B0503020204020204" pitchFamily="34" charset="-122"/>
                <a:sym typeface="Arial" panose="020B0604020202020204" pitchFamily="34" charset="0"/>
              </a:rPr>
              <a:t>）</a:t>
            </a:r>
            <a:r>
              <a:rPr lang="en-US" altLang="zh-CN" sz="1600" b="0" dirty="0">
                <a:latin typeface="Arial" panose="020B0604020202020204" pitchFamily="34" charset="0"/>
                <a:ea typeface="微软雅黑" panose="020B0503020204020204" pitchFamily="34" charset="-122"/>
                <a:sym typeface="Arial" panose="020B0604020202020204" pitchFamily="34" charset="0"/>
              </a:rPr>
              <a:t>DHAC</a:t>
            </a:r>
            <a:r>
              <a:rPr lang="zh-CN" altLang="en-US" sz="1600" b="0" dirty="0">
                <a:latin typeface="Arial" panose="020B0604020202020204" pitchFamily="34" charset="0"/>
                <a:ea typeface="微软雅黑" panose="020B0503020204020204" pitchFamily="34" charset="-122"/>
                <a:sym typeface="Arial" panose="020B0604020202020204" pitchFamily="34" charset="0"/>
              </a:rPr>
              <a:t>对施工方人员进行安全培训</a:t>
            </a:r>
          </a:p>
        </p:txBody>
      </p:sp>
      <p:sp>
        <p:nvSpPr>
          <p:cNvPr id="67594" name="Text Box 12"/>
          <p:cNvSpPr/>
          <p:nvPr/>
        </p:nvSpPr>
        <p:spPr>
          <a:xfrm>
            <a:off x="314325" y="649288"/>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培训方式</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7595" name="矩形 11"/>
          <p:cNvSpPr/>
          <p:nvPr/>
        </p:nvSpPr>
        <p:spPr>
          <a:xfrm>
            <a:off x="6392863" y="1557338"/>
            <a:ext cx="1873250" cy="142875"/>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7596" name="矩形 12"/>
          <p:cNvSpPr/>
          <p:nvPr/>
        </p:nvSpPr>
        <p:spPr>
          <a:xfrm>
            <a:off x="6537325" y="1781175"/>
            <a:ext cx="1871663" cy="142875"/>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038"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8611"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3</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b="0" dirty="0">
                <a:latin typeface="Arial" panose="020B0604020202020204" pitchFamily="34" charset="0"/>
                <a:ea typeface="微软雅黑" panose="020B0503020204020204" pitchFamily="34" charset="-122"/>
                <a:sym typeface="Arial" panose="020B0604020202020204" pitchFamily="34" charset="0"/>
              </a:rPr>
              <a:t>检查</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施工人员安全防护用品</a:t>
            </a:r>
          </a:p>
        </p:txBody>
      </p:sp>
      <p:sp>
        <p:nvSpPr>
          <p:cNvPr id="68612" name="Rectangle 5"/>
          <p:cNvSpPr/>
          <p:nvPr/>
        </p:nvSpPr>
        <p:spPr>
          <a:xfrm>
            <a:off x="477838" y="1311275"/>
            <a:ext cx="8837612" cy="630238"/>
          </a:xfrm>
          <a:prstGeom prst="rect">
            <a:avLst/>
          </a:prstGeom>
          <a:noFill/>
          <a:ln w="9525">
            <a:noFill/>
          </a:ln>
        </p:spPr>
        <p:txBody>
          <a:bodyPr anchor="t">
            <a:spAutoFit/>
          </a:bodyPr>
          <a:lstStyle/>
          <a:p>
            <a:pPr lvl="1" indent="0" algn="l" eaLnBrk="1" fontAlgn="base" hangingPunct="1">
              <a:spcBef>
                <a:spcPct val="20000"/>
              </a:spcBef>
              <a:spcAft>
                <a:spcPct val="0"/>
              </a:spcAft>
              <a:buClr>
                <a:srgbClr val="000000"/>
              </a:buClr>
              <a:buSzPct val="100000"/>
              <a:buNone/>
            </a:pPr>
            <a:endPar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a:p>
            <a:pPr lvl="1" indent="0" algn="l" eaLnBrk="1" fontAlgn="base" hangingPunct="1">
              <a:spcBef>
                <a:spcPct val="20000"/>
              </a:spcBef>
              <a:spcAft>
                <a:spcPct val="0"/>
              </a:spcAft>
              <a:buClr>
                <a:srgbClr val="000000"/>
              </a:buClr>
              <a:buSzPct val="100000"/>
              <a:buNone/>
            </a:pPr>
            <a:r>
              <a:rPr lang="en-US" altLang="zh-CN"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68613" name="Rectangle 6"/>
          <p:cNvSpPr/>
          <p:nvPr/>
        </p:nvSpPr>
        <p:spPr>
          <a:xfrm>
            <a:off x="1069975" y="1984375"/>
            <a:ext cx="8599488" cy="1846659"/>
          </a:xfrm>
          <a:prstGeom prst="rect">
            <a:avLst/>
          </a:prstGeom>
          <a:noFill/>
          <a:ln w="9525">
            <a:noFill/>
          </a:ln>
        </p:spPr>
        <p:txBody>
          <a:bodyPr anchor="t">
            <a:spAutoFit/>
          </a:bodyPr>
          <a:lstStyle/>
          <a:p>
            <a:pPr lvl="0" eaLnBrk="1" hangingPunct="1">
              <a:buClr>
                <a:srgbClr val="000000"/>
              </a:buClr>
              <a:buSzPct val="100000"/>
            </a:pPr>
            <a:r>
              <a:rPr lang="en-US" altLang="zh-CN" sz="1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1</a:t>
            </a:r>
            <a:r>
              <a:rPr lang="zh-CN" altLang="en-US" sz="1400" b="0" dirty="0">
                <a:solidFill>
                  <a:schemeClr val="accent2"/>
                </a:solidFill>
                <a:latin typeface="Arial" panose="020B0604020202020204" pitchFamily="34" charset="0"/>
                <a:ea typeface="微软雅黑" panose="020B0503020204020204" pitchFamily="34" charset="-122"/>
                <a:sym typeface="Arial" panose="020B0604020202020204" pitchFamily="34" charset="0"/>
              </a:rPr>
              <a:t>）</a:t>
            </a:r>
            <a:r>
              <a:rPr lang="zh-CN" altLang="en-US" sz="1600" b="0" dirty="0">
                <a:solidFill>
                  <a:srgbClr val="0000FF"/>
                </a:solidFill>
                <a:latin typeface="Arial" panose="020B0604020202020204" pitchFamily="34" charset="0"/>
                <a:ea typeface="微软雅黑" panose="020B0503020204020204" pitchFamily="34" charset="-122"/>
                <a:sym typeface="Arial" panose="020B0604020202020204" pitchFamily="34" charset="0"/>
              </a:rPr>
              <a:t>检查进入施工现场作业员和施工管理员必须戴安全帽。</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2</a:t>
            </a:r>
            <a:r>
              <a:rPr lang="zh-CN" altLang="en-US" sz="1400" b="0" dirty="0">
                <a:latin typeface="Arial" panose="020B0604020202020204" pitchFamily="34" charset="0"/>
                <a:ea typeface="微软雅黑" panose="020B0503020204020204" pitchFamily="34" charset="-122"/>
                <a:sym typeface="Arial" panose="020B0604020202020204" pitchFamily="34" charset="0"/>
              </a:rPr>
              <a:t>）检查工人是否将安全帽戴正、戴牢，不能晃动，系紧下颌带，调节好帽箍以防安全帽脱落。</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3</a:t>
            </a:r>
            <a:r>
              <a:rPr lang="zh-CN" altLang="en-US" sz="1400" b="0" dirty="0">
                <a:latin typeface="Arial" panose="020B0604020202020204" pitchFamily="34" charset="0"/>
                <a:ea typeface="微软雅黑" panose="020B0503020204020204" pitchFamily="34" charset="-122"/>
                <a:sym typeface="Arial" panose="020B0604020202020204" pitchFamily="34" charset="0"/>
              </a:rPr>
              <a:t>）检查安全帽外壳是否破损。</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4</a:t>
            </a:r>
            <a:r>
              <a:rPr lang="zh-CN" altLang="en-US" sz="1400" b="0" dirty="0">
                <a:latin typeface="Arial" panose="020B0604020202020204" pitchFamily="34" charset="0"/>
                <a:ea typeface="微软雅黑" panose="020B0503020204020204" pitchFamily="34" charset="-122"/>
                <a:sym typeface="Arial" panose="020B0604020202020204" pitchFamily="34" charset="0"/>
              </a:rPr>
              <a:t>）检查安全帽是否拆卸或添加附件。</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5</a:t>
            </a:r>
            <a:r>
              <a:rPr lang="zh-CN" altLang="en-US" sz="1400" b="0" dirty="0">
                <a:latin typeface="Arial" panose="020B0604020202020204" pitchFamily="34" charset="0"/>
                <a:ea typeface="微软雅黑" panose="020B0503020204020204" pitchFamily="34" charset="-122"/>
                <a:sym typeface="Arial" panose="020B0604020202020204" pitchFamily="34" charset="0"/>
              </a:rPr>
              <a:t>）不能私自在安全帽上打孔，不要随意碰撞安全帽，不要将安全帽当板凳坐，以免影响其强度。</a:t>
            </a:r>
          </a:p>
          <a:p>
            <a:pPr lvl="0" eaLnBrk="1" hangingPunct="1">
              <a:buClr>
                <a:srgbClr val="000000"/>
              </a:buClr>
              <a:buSzPct val="100000"/>
            </a:pPr>
            <a:endParaRPr lang="zh-CN" altLang="en-US" sz="1400" b="0" dirty="0">
              <a:latin typeface="Arial" panose="020B0604020202020204" pitchFamily="34" charset="0"/>
              <a:ea typeface="微软雅黑" panose="020B0503020204020204" pitchFamily="34" charset="-122"/>
              <a:sym typeface="Arial" panose="020B0604020202020204" pitchFamily="34" charset="0"/>
            </a:endParaRPr>
          </a:p>
          <a:p>
            <a:pPr lvl="0" eaLnBrk="1" hangingPunct="1">
              <a:buClr>
                <a:srgbClr val="000000"/>
              </a:buClr>
              <a:buSzPct val="100000"/>
            </a:pPr>
            <a:endParaRPr lang="zh-CN" altLang="en-US" sz="1400" b="0"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buClr>
                <a:srgbClr val="000000"/>
              </a:buClr>
              <a:buSzPct val="100000"/>
            </a:pPr>
            <a:endParaRPr lang="en-US" altLang="zh-CN" sz="1400" b="0"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8614" name="Text Box 7"/>
          <p:cNvSpPr/>
          <p:nvPr/>
        </p:nvSpPr>
        <p:spPr>
          <a:xfrm>
            <a:off x="460375" y="920750"/>
            <a:ext cx="1973263"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安全帽确认</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8615" name="Rectangle 9"/>
          <p:cNvSpPr/>
          <p:nvPr/>
        </p:nvSpPr>
        <p:spPr>
          <a:xfrm>
            <a:off x="657225" y="1295400"/>
            <a:ext cx="8867775" cy="581025"/>
          </a:xfrm>
          <a:prstGeom prst="rect">
            <a:avLst/>
          </a:prstGeom>
          <a:noFill/>
          <a:ln w="9525">
            <a:noFill/>
          </a:ln>
        </p:spPr>
        <p:txBody>
          <a:bodyPr anchor="t">
            <a:spAutoFit/>
          </a:bodyPr>
          <a:lstStyle/>
          <a:p>
            <a:pPr lvl="0" eaLnBrk="1" hangingPunct="1">
              <a:buClr>
                <a:srgbClr val="000000"/>
              </a:buClr>
              <a:buSzPct val="100000"/>
            </a:pPr>
            <a:r>
              <a:rPr lang="en-US" altLang="zh-CN" sz="1600" b="0" dirty="0">
                <a:latin typeface="Arial" panose="020B0604020202020204" pitchFamily="34" charset="0"/>
                <a:ea typeface="微软雅黑" panose="020B0503020204020204" pitchFamily="34" charset="-122"/>
                <a:sym typeface="Arial" panose="020B0604020202020204" pitchFamily="34" charset="0"/>
              </a:rPr>
              <a:t>        </a:t>
            </a:r>
            <a:r>
              <a:rPr lang="zh-CN" altLang="en-US" sz="1600" b="0" dirty="0">
                <a:latin typeface="Arial" panose="020B0604020202020204" pitchFamily="34" charset="0"/>
                <a:ea typeface="微软雅黑" panose="020B0503020204020204" pitchFamily="34" charset="-122"/>
                <a:sym typeface="Arial" panose="020B0604020202020204" pitchFamily="34" charset="0"/>
              </a:rPr>
              <a:t>据有关部门统计，坠落物伤人事故中</a:t>
            </a:r>
            <a:r>
              <a:rPr lang="en-US" altLang="zh-CN" sz="1600" b="0" dirty="0">
                <a:latin typeface="Arial" panose="020B0604020202020204" pitchFamily="34" charset="0"/>
                <a:ea typeface="微软雅黑" panose="020B0503020204020204" pitchFamily="34" charset="-122"/>
                <a:sym typeface="Arial" panose="020B0604020202020204" pitchFamily="34" charset="0"/>
              </a:rPr>
              <a:t>15</a:t>
            </a:r>
            <a:r>
              <a:rPr lang="zh-CN" altLang="en-US" sz="1600" b="0" dirty="0">
                <a:latin typeface="Arial" panose="020B0604020202020204" pitchFamily="34" charset="0"/>
                <a:ea typeface="微软雅黑" panose="020B0503020204020204" pitchFamily="34" charset="-122"/>
                <a:sym typeface="Arial" panose="020B0604020202020204" pitchFamily="34" charset="0"/>
              </a:rPr>
              <a:t>％是因为安全帽使用不当造成的。所以，不能认为戴上安全帽就有了安全伞，就可使头部不受伤害。因此，在检查中要注意以下问题。</a:t>
            </a:r>
          </a:p>
        </p:txBody>
      </p:sp>
      <p:sp>
        <p:nvSpPr>
          <p:cNvPr id="68616" name="Text Box 11"/>
          <p:cNvSpPr/>
          <p:nvPr/>
        </p:nvSpPr>
        <p:spPr>
          <a:xfrm>
            <a:off x="631825" y="3254375"/>
            <a:ext cx="1973263"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安全带确认</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8617" name="Rectangle 12"/>
          <p:cNvSpPr/>
          <p:nvPr/>
        </p:nvSpPr>
        <p:spPr>
          <a:xfrm>
            <a:off x="1089025" y="3621088"/>
            <a:ext cx="5441950" cy="366712"/>
          </a:xfrm>
          <a:prstGeom prst="rect">
            <a:avLst/>
          </a:prstGeom>
          <a:noFill/>
          <a:ln w="9525">
            <a:noFill/>
          </a:ln>
        </p:spPr>
        <p:txBody>
          <a:bodyPr wrap="none" anchor="t">
            <a:spAutoFit/>
          </a:bodyPr>
          <a:lstStyle/>
          <a:p>
            <a:pPr lvl="0" eaLnBrk="1" hangingPunct="1">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安全带是高处作业工人预防坠落伤亡事故的防护用具</a:t>
            </a:r>
          </a:p>
        </p:txBody>
      </p:sp>
      <p:sp>
        <p:nvSpPr>
          <p:cNvPr id="68618" name="Rectangle 14"/>
          <p:cNvSpPr/>
          <p:nvPr/>
        </p:nvSpPr>
        <p:spPr>
          <a:xfrm>
            <a:off x="1098550" y="4133850"/>
            <a:ext cx="8260595" cy="1338828"/>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1</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solidFill>
                  <a:srgbClr val="0000FF"/>
                </a:solidFill>
                <a:latin typeface="Arial" panose="020B0604020202020204" pitchFamily="34" charset="0"/>
                <a:ea typeface="微软雅黑" panose="020B0503020204020204" pitchFamily="34" charset="-122"/>
                <a:sym typeface="Arial" panose="020B0604020202020204" pitchFamily="34" charset="0"/>
              </a:rPr>
              <a:t>检查高处作业人员是否穿戴安全带。</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2</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solidFill>
                  <a:srgbClr val="0000FF"/>
                </a:solidFill>
                <a:latin typeface="Arial" panose="020B0604020202020204" pitchFamily="34" charset="0"/>
                <a:ea typeface="微软雅黑" panose="020B0503020204020204" pitchFamily="34" charset="-122"/>
                <a:sym typeface="Arial" panose="020B0604020202020204" pitchFamily="34" charset="0"/>
              </a:rPr>
              <a:t>高处作业现场没有安装安全绳，作业员必须采用双钩安全带，确保高处作业全程保护。</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3)  </a:t>
            </a:r>
            <a:r>
              <a:rPr lang="zh-CN" altLang="en-US" sz="1400" b="0" dirty="0">
                <a:latin typeface="Arial" panose="020B0604020202020204" pitchFamily="34" charset="0"/>
                <a:ea typeface="微软雅黑" panose="020B0503020204020204" pitchFamily="34" charset="-122"/>
                <a:sym typeface="Arial" panose="020B0604020202020204" pitchFamily="34" charset="0"/>
              </a:rPr>
              <a:t>检查安全带有没有出现断裂或损坏。</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4</a:t>
            </a:r>
            <a:r>
              <a:rPr lang="zh-CN" altLang="en-US" sz="1400" b="0" dirty="0">
                <a:latin typeface="Arial" panose="020B0604020202020204" pitchFamily="34" charset="0"/>
                <a:ea typeface="微软雅黑" panose="020B0503020204020204" pitchFamily="34" charset="-122"/>
                <a:sym typeface="Arial" panose="020B0604020202020204" pitchFamily="34" charset="0"/>
              </a:rPr>
              <a:t>）检查挂钩是否完好。</a:t>
            </a:r>
          </a:p>
          <a:p>
            <a:pPr lvl="0" eaLnBrk="1" hangingPunct="1">
              <a:spcBef>
                <a:spcPct val="50000"/>
              </a:spcBef>
              <a:buClr>
                <a:srgbClr val="FF3300"/>
              </a:buClr>
              <a:buSzPct val="80000"/>
            </a:pPr>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68619" name="Text Box 15"/>
          <p:cNvSpPr/>
          <p:nvPr/>
        </p:nvSpPr>
        <p:spPr>
          <a:xfrm>
            <a:off x="327025" y="205263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8620" name="Text Box 16"/>
          <p:cNvSpPr/>
          <p:nvPr/>
        </p:nvSpPr>
        <p:spPr>
          <a:xfrm>
            <a:off x="365125" y="416718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8621" name="Text Box 17"/>
          <p:cNvSpPr/>
          <p:nvPr/>
        </p:nvSpPr>
        <p:spPr>
          <a:xfrm>
            <a:off x="374650" y="441483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8622" name="Text Box 18"/>
          <p:cNvSpPr/>
          <p:nvPr/>
        </p:nvSpPr>
        <p:spPr>
          <a:xfrm>
            <a:off x="641350" y="5235575"/>
            <a:ext cx="120650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穿着</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8623" name="Text Box 19"/>
          <p:cNvSpPr/>
          <p:nvPr/>
        </p:nvSpPr>
        <p:spPr>
          <a:xfrm>
            <a:off x="1184275" y="5614988"/>
            <a:ext cx="3316288" cy="457200"/>
          </a:xfrm>
          <a:prstGeom prst="rect">
            <a:avLst/>
          </a:prstGeom>
          <a:noFill/>
          <a:ln w="9525">
            <a:noFill/>
          </a:ln>
        </p:spPr>
        <p:txBody>
          <a:bodyPr wrap="none"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1</a:t>
            </a:r>
            <a:r>
              <a:rPr lang="zh-CN" altLang="en-US" dirty="0">
                <a:latin typeface="Arial" panose="020B0604020202020204" pitchFamily="34" charset="0"/>
                <a:ea typeface="微软雅黑" panose="020B0503020204020204" pitchFamily="34" charset="-122"/>
                <a:sym typeface="Arial" panose="020B0604020202020204" pitchFamily="34" charset="0"/>
              </a:rPr>
              <a:t>）禁止穿拖鞋、凉鞋、高处作业必须穿防滑鞋</a:t>
            </a:r>
          </a:p>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2</a:t>
            </a:r>
            <a:r>
              <a:rPr lang="zh-CN" altLang="en-US" dirty="0">
                <a:latin typeface="Arial" panose="020B0604020202020204" pitchFamily="34" charset="0"/>
                <a:ea typeface="微软雅黑" panose="020B0503020204020204" pitchFamily="34" charset="-122"/>
                <a:sym typeface="Arial" panose="020B0604020202020204" pitchFamily="34" charset="0"/>
              </a:rPr>
              <a:t>）禁止穿背心、赤膊施工</a:t>
            </a:r>
          </a:p>
        </p:txBody>
      </p:sp>
      <p:sp>
        <p:nvSpPr>
          <p:cNvPr id="68624" name="Text Box 20"/>
          <p:cNvSpPr/>
          <p:nvPr/>
        </p:nvSpPr>
        <p:spPr>
          <a:xfrm>
            <a:off x="441325" y="5605463"/>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8625" name="Text Box 21"/>
          <p:cNvSpPr/>
          <p:nvPr/>
        </p:nvSpPr>
        <p:spPr>
          <a:xfrm>
            <a:off x="441325" y="5815013"/>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Tree>
  </p:cSld>
  <p:clrMapOvr>
    <a:masterClrMapping/>
  </p:clrMapOvr>
  <p:transition spd="slow" advClick="0" advTm="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057"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635"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4</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b="0" dirty="0">
                <a:latin typeface="Arial" panose="020B0604020202020204" pitchFamily="34" charset="0"/>
                <a:ea typeface="微软雅黑" panose="020B0503020204020204" pitchFamily="34" charset="-122"/>
                <a:sym typeface="Arial" panose="020B0604020202020204" pitchFamily="34" charset="0"/>
              </a:rPr>
              <a:t>检查</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施工安全保护措施</a:t>
            </a:r>
          </a:p>
        </p:txBody>
      </p:sp>
      <p:sp>
        <p:nvSpPr>
          <p:cNvPr id="69641" name="Text Box 9"/>
          <p:cNvSpPr/>
          <p:nvPr/>
        </p:nvSpPr>
        <p:spPr>
          <a:xfrm>
            <a:off x="365125" y="1016000"/>
            <a:ext cx="1462088"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安全绳</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9642" name="Text Box 11"/>
          <p:cNvSpPr/>
          <p:nvPr/>
        </p:nvSpPr>
        <p:spPr>
          <a:xfrm>
            <a:off x="431800" y="3273425"/>
            <a:ext cx="1717675" cy="396875"/>
          </a:xfrm>
          <a:prstGeom prst="rect">
            <a:avLst/>
          </a:prstGeom>
          <a:noFill/>
          <a:ln w="9525">
            <a:noFill/>
          </a:ln>
        </p:spPr>
        <p:txBody>
          <a:bodyPr wrap="none" anchor="t">
            <a:spAutoFit/>
          </a:bodyPr>
          <a:lstStyle/>
          <a:p>
            <a:pPr lvl="0" eaLnBrk="1" hangingPunct="1">
              <a:buClr>
                <a:srgbClr val="000000"/>
              </a:buClr>
              <a:buSzPct val="100000"/>
            </a:pPr>
            <a:r>
              <a:rPr lang="en-US" altLang="zh-CN" sz="2000" dirty="0">
                <a:latin typeface="Arial" panose="020B0604020202020204" pitchFamily="34" charset="0"/>
                <a:ea typeface="微软雅黑" panose="020B0503020204020204" pitchFamily="34" charset="-122"/>
                <a:sym typeface="Arial" panose="020B0604020202020204" pitchFamily="34" charset="0"/>
              </a:rPr>
              <a:t>【</a:t>
            </a:r>
            <a:r>
              <a:rPr lang="zh-CN" altLang="en-US" sz="2000" dirty="0">
                <a:latin typeface="Arial" panose="020B0604020202020204" pitchFamily="34" charset="0"/>
                <a:ea typeface="微软雅黑" panose="020B0503020204020204" pitchFamily="34" charset="-122"/>
                <a:sym typeface="Arial" panose="020B0604020202020204" pitchFamily="34" charset="0"/>
              </a:rPr>
              <a:t>安全护栏</a:t>
            </a:r>
            <a:r>
              <a:rPr lang="en-US" altLang="zh-CN" sz="2000" dirty="0">
                <a:latin typeface="Arial" panose="020B0604020202020204" pitchFamily="34" charset="0"/>
                <a:ea typeface="微软雅黑" panose="020B0503020204020204" pitchFamily="34" charset="-122"/>
                <a:sym typeface="Arial" panose="020B0604020202020204" pitchFamily="34" charset="0"/>
              </a:rPr>
              <a:t>】</a:t>
            </a:r>
          </a:p>
        </p:txBody>
      </p:sp>
      <p:sp>
        <p:nvSpPr>
          <p:cNvPr id="69643" name="Text Box 12"/>
          <p:cNvSpPr/>
          <p:nvPr/>
        </p:nvSpPr>
        <p:spPr>
          <a:xfrm>
            <a:off x="688975" y="1376363"/>
            <a:ext cx="9217025" cy="1463675"/>
          </a:xfrm>
          <a:prstGeom prst="rect">
            <a:avLst/>
          </a:prstGeom>
          <a:noFill/>
          <a:ln w="9525">
            <a:noFill/>
          </a:ln>
        </p:spPr>
        <p:txBody>
          <a:bodyPr anchor="t">
            <a:spAutoFit/>
          </a:bodyP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1</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solidFill>
                  <a:srgbClr val="0000FF"/>
                </a:solidFill>
                <a:latin typeface="Arial" panose="020B0604020202020204" pitchFamily="34" charset="0"/>
                <a:ea typeface="微软雅黑" panose="020B0503020204020204" pitchFamily="34" charset="-122"/>
                <a:sym typeface="Arial" panose="020B0604020202020204" pitchFamily="34" charset="0"/>
              </a:rPr>
              <a:t>为保证高处作业员在移动过程中始终有安全保证，要求在系好安全带的同时，必须挂在安全绳上。</a:t>
            </a:r>
            <a:r>
              <a:rPr lang="en-US" altLang="zh-CN" sz="1400" b="0" dirty="0">
                <a:latin typeface="Arial" panose="020B0604020202020204" pitchFamily="34" charset="0"/>
                <a:ea typeface="微软雅黑" panose="020B0503020204020204" pitchFamily="34" charset="-122"/>
                <a:sym typeface="Arial" panose="020B0604020202020204" pitchFamily="34" charset="0"/>
              </a:rPr>
              <a:t>2</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600" b="0" dirty="0">
                <a:solidFill>
                  <a:srgbClr val="0000FF"/>
                </a:solidFill>
                <a:latin typeface="Arial" panose="020B0604020202020204" pitchFamily="34" charset="0"/>
                <a:ea typeface="微软雅黑" panose="020B0503020204020204" pitchFamily="34" charset="-122"/>
                <a:sym typeface="Arial" panose="020B0604020202020204" pitchFamily="34" charset="0"/>
              </a:rPr>
              <a:t>高处作业进行攀爬时安全带必须挂在垂直的安全绳上，同时采用导向式防坠器，否则必须采用双钩安全带。</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3</a:t>
            </a:r>
            <a:r>
              <a:rPr lang="zh-CN" altLang="en-US" sz="1400" b="0" dirty="0">
                <a:latin typeface="Arial" panose="020B0604020202020204" pitchFamily="34" charset="0"/>
                <a:ea typeface="微软雅黑" panose="020B0503020204020204" pitchFamily="34" charset="-122"/>
                <a:sym typeface="Arial" panose="020B0604020202020204" pitchFamily="34" charset="0"/>
              </a:rPr>
              <a:t>）安全绳长度尽可能短，以减小坠落的高度，高度越小冲击力越小，伤害就越小，必须检查长度，当发生坠落时作业员不能碰击基准面或物体。</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4</a:t>
            </a:r>
            <a:r>
              <a:rPr lang="zh-CN" altLang="en-US" sz="1400" b="0" dirty="0">
                <a:latin typeface="Arial" panose="020B0604020202020204" pitchFamily="34" charset="0"/>
                <a:ea typeface="微软雅黑" panose="020B0503020204020204" pitchFamily="34" charset="-122"/>
                <a:sym typeface="Arial" panose="020B0604020202020204" pitchFamily="34" charset="0"/>
              </a:rPr>
              <a:t>）一条安全绳不能两人同时使用。</a:t>
            </a:r>
            <a:r>
              <a:rPr lang="zh-CN" altLang="en-US" sz="1400" dirty="0">
                <a:latin typeface="Arial" panose="020B0604020202020204" pitchFamily="34" charset="0"/>
                <a:ea typeface="微软雅黑" panose="020B0503020204020204" pitchFamily="34" charset="-122"/>
                <a:sym typeface="Arial" panose="020B0604020202020204" pitchFamily="34" charset="0"/>
              </a:rPr>
              <a:t> </a:t>
            </a:r>
          </a:p>
        </p:txBody>
      </p:sp>
      <p:sp>
        <p:nvSpPr>
          <p:cNvPr id="69644" name="Text Box 13"/>
          <p:cNvSpPr/>
          <p:nvPr/>
        </p:nvSpPr>
        <p:spPr>
          <a:xfrm>
            <a:off x="-47625" y="142398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9645" name="Text Box 14"/>
          <p:cNvSpPr/>
          <p:nvPr/>
        </p:nvSpPr>
        <p:spPr>
          <a:xfrm>
            <a:off x="-47625" y="1662113"/>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9646" name="Text Box 16"/>
          <p:cNvSpPr/>
          <p:nvPr/>
        </p:nvSpPr>
        <p:spPr>
          <a:xfrm>
            <a:off x="736600" y="3621088"/>
            <a:ext cx="8901796" cy="523220"/>
          </a:xfrm>
          <a:prstGeom prst="rect">
            <a:avLst/>
          </a:prstGeom>
          <a:noFill/>
          <a:ln w="9525">
            <a:noFill/>
          </a:ln>
        </p:spPr>
        <p:txBody>
          <a:bodyPr wrap="none" anchor="t">
            <a:spAutoFit/>
          </a:bodyP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1</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rgbClr val="0000FF"/>
                </a:solidFill>
                <a:latin typeface="Arial" panose="020B0604020202020204" pitchFamily="34" charset="0"/>
                <a:ea typeface="微软雅黑" panose="020B0503020204020204" pitchFamily="34" charset="-122"/>
                <a:sym typeface="Arial" panose="020B0604020202020204" pitchFamily="34" charset="0"/>
              </a:rPr>
              <a:t>高处临边作业（例如地下基础施工、房屋外墙高处作业、内墙高处抹灰等）必须设置高≥</a:t>
            </a:r>
            <a:r>
              <a:rPr lang="en-US" altLang="zh-CN" sz="1400" b="0" dirty="0">
                <a:solidFill>
                  <a:srgbClr val="0000FF"/>
                </a:solidFill>
                <a:latin typeface="Arial" panose="020B0604020202020204" pitchFamily="34" charset="0"/>
                <a:ea typeface="微软雅黑" panose="020B0503020204020204" pitchFamily="34" charset="-122"/>
                <a:sym typeface="Arial" panose="020B0604020202020204" pitchFamily="34" charset="0"/>
              </a:rPr>
              <a:t>1m</a:t>
            </a:r>
            <a:r>
              <a:rPr lang="zh-CN" altLang="en-US" sz="1400" b="0" dirty="0">
                <a:solidFill>
                  <a:srgbClr val="0000FF"/>
                </a:solidFill>
                <a:latin typeface="Arial" panose="020B0604020202020204" pitchFamily="34" charset="0"/>
                <a:ea typeface="微软雅黑" panose="020B0503020204020204" pitchFamily="34" charset="-122"/>
                <a:sym typeface="Arial" panose="020B0604020202020204" pitchFamily="34" charset="0"/>
              </a:rPr>
              <a:t>以上安全护栏。</a:t>
            </a:r>
          </a:p>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2</a:t>
            </a: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rgbClr val="0000FF"/>
                </a:solidFill>
                <a:latin typeface="Arial" panose="020B0604020202020204" pitchFamily="34" charset="0"/>
                <a:ea typeface="微软雅黑" panose="020B0503020204020204" pitchFamily="34" charset="-122"/>
                <a:sym typeface="Arial" panose="020B0604020202020204" pitchFamily="34" charset="0"/>
              </a:rPr>
              <a:t>高处混凝土人工浇筑斗车运送通道两侧必须设安全护栏。</a:t>
            </a:r>
          </a:p>
        </p:txBody>
      </p:sp>
      <p:sp>
        <p:nvSpPr>
          <p:cNvPr id="69647" name="Text Box 17"/>
          <p:cNvSpPr/>
          <p:nvPr/>
        </p:nvSpPr>
        <p:spPr>
          <a:xfrm>
            <a:off x="0" y="363378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9648" name="Text Box 18"/>
          <p:cNvSpPr/>
          <p:nvPr/>
        </p:nvSpPr>
        <p:spPr>
          <a:xfrm>
            <a:off x="0" y="3843338"/>
            <a:ext cx="895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FF0000"/>
                </a:solidFill>
                <a:latin typeface="Arial" panose="020B0604020202020204" pitchFamily="34" charset="0"/>
                <a:ea typeface="微软雅黑" panose="020B0503020204020204" pitchFamily="34" charset="-122"/>
                <a:sym typeface="Arial" panose="020B0604020202020204" pitchFamily="34" charset="0"/>
              </a:rPr>
              <a:t>重点检查</a:t>
            </a:r>
            <a:r>
              <a:rPr lang="en-US" altLang="zh-CN" dirty="0">
                <a:solidFill>
                  <a:srgbClr val="FF0000"/>
                </a:solidFill>
                <a:latin typeface="Arial" panose="020B0604020202020204" pitchFamily="34" charset="0"/>
                <a:ea typeface="微软雅黑" panose="020B0503020204020204" pitchFamily="34" charset="-122"/>
                <a:sym typeface="Arial" panose="020B0604020202020204" pitchFamily="34" charset="0"/>
              </a:rPr>
              <a:t>)</a:t>
            </a:r>
          </a:p>
        </p:txBody>
      </p:sp>
      <p:sp>
        <p:nvSpPr>
          <p:cNvPr id="69649" name="Rectangle 20"/>
          <p:cNvSpPr/>
          <p:nvPr/>
        </p:nvSpPr>
        <p:spPr>
          <a:xfrm>
            <a:off x="898525" y="2343150"/>
            <a:ext cx="184150" cy="457200"/>
          </a:xfrm>
          <a:prstGeom prst="rect">
            <a:avLst/>
          </a:prstGeom>
          <a:noFill/>
          <a:ln w="9525">
            <a:noFill/>
          </a:ln>
        </p:spPr>
        <p:txBody>
          <a:bodyPr wrap="none" anchor="ctr">
            <a:spAutoFit/>
          </a:bodyPr>
          <a:lstStyle/>
          <a:p>
            <a:pPr lvl="0" eaLnBrk="1" hangingPunct="1">
              <a:buClr>
                <a:srgbClr val="000000"/>
              </a:buClr>
              <a:buSzPct val="100000"/>
            </a:pPr>
            <a:r>
              <a:rPr lang="en-US" altLang="zh-CN" b="0" dirty="0">
                <a:latin typeface="Arial" panose="020B0604020202020204" pitchFamily="34" charset="0"/>
                <a:ea typeface="微软雅黑" panose="020B0503020204020204" pitchFamily="34" charset="-122"/>
                <a:sym typeface="Arial" panose="020B0604020202020204" pitchFamily="34" charset="0"/>
              </a:rPr>
              <a:t/>
            </a:r>
            <a:br>
              <a:rPr lang="en-US" altLang="zh-CN" b="0" dirty="0">
                <a:latin typeface="Arial" panose="020B0604020202020204" pitchFamily="34" charset="0"/>
                <a:ea typeface="微软雅黑" panose="020B0503020204020204" pitchFamily="34" charset="-122"/>
                <a:sym typeface="Arial" panose="020B0604020202020204" pitchFamily="34" charset="0"/>
              </a:rPr>
            </a:br>
            <a:endParaRPr lang="en-US" altLang="zh-CN" b="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53</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70658" name="Group 4"/>
          <p:cNvGrpSpPr/>
          <p:nvPr/>
        </p:nvGrpSpPr>
        <p:grpSpPr>
          <a:xfrm>
            <a:off x="3600450" y="3300413"/>
            <a:ext cx="2643188" cy="1714500"/>
            <a:chOff x="2268" y="2079"/>
            <a:chExt cx="1665" cy="1080"/>
          </a:xfrm>
        </p:grpSpPr>
        <p:pic>
          <p:nvPicPr>
            <p:cNvPr id="70659" name="Picture 48"/>
            <p:cNvPicPr preferRelativeResize="0"/>
            <p:nvPr/>
          </p:nvPicPr>
          <p:blipFill>
            <a:blip r:embed="rId3"/>
            <a:stretch>
              <a:fillRect/>
            </a:stretch>
          </p:blipFill>
          <p:spPr>
            <a:xfrm>
              <a:off x="2268" y="2079"/>
              <a:ext cx="1665" cy="1080"/>
            </a:xfrm>
            <a:prstGeom prst="rect">
              <a:avLst/>
            </a:prstGeom>
            <a:noFill/>
            <a:ln w="9525">
              <a:noFill/>
            </a:ln>
          </p:spPr>
        </p:pic>
        <p:sp>
          <p:nvSpPr>
            <p:cNvPr id="70660" name="Rectangle 37"/>
            <p:cNvSpPr/>
            <p:nvPr/>
          </p:nvSpPr>
          <p:spPr>
            <a:xfrm>
              <a:off x="3508" y="2415"/>
              <a:ext cx="344" cy="482"/>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61" name="Rectangle 49"/>
            <p:cNvSpPr/>
            <p:nvPr/>
          </p:nvSpPr>
          <p:spPr>
            <a:xfrm>
              <a:off x="2638" y="2283"/>
              <a:ext cx="344" cy="92"/>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0662" name="Group 8"/>
          <p:cNvGrpSpPr/>
          <p:nvPr/>
        </p:nvGrpSpPr>
        <p:grpSpPr>
          <a:xfrm>
            <a:off x="3571875" y="1114425"/>
            <a:ext cx="2690813" cy="1839913"/>
            <a:chOff x="2238" y="702"/>
            <a:chExt cx="1695" cy="1159"/>
          </a:xfrm>
        </p:grpSpPr>
        <p:pic>
          <p:nvPicPr>
            <p:cNvPr id="70663" name="Picture 44"/>
            <p:cNvPicPr preferRelativeResize="0"/>
            <p:nvPr/>
          </p:nvPicPr>
          <p:blipFill>
            <a:blip r:embed="rId5"/>
            <a:srcRect l="-154" t="48387" r="154" b="2650"/>
            <a:stretch>
              <a:fillRect/>
            </a:stretch>
          </p:blipFill>
          <p:spPr>
            <a:xfrm>
              <a:off x="2238" y="702"/>
              <a:ext cx="1695" cy="1159"/>
            </a:xfrm>
            <a:prstGeom prst="rect">
              <a:avLst/>
            </a:prstGeom>
            <a:noFill/>
            <a:ln w="9525">
              <a:noFill/>
            </a:ln>
          </p:spPr>
        </p:pic>
        <p:sp>
          <p:nvSpPr>
            <p:cNvPr id="70664" name="Rectangle 45"/>
            <p:cNvSpPr/>
            <p:nvPr/>
          </p:nvSpPr>
          <p:spPr>
            <a:xfrm>
              <a:off x="3496" y="1029"/>
              <a:ext cx="410" cy="536"/>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65" name="Rectangle 46"/>
            <p:cNvSpPr/>
            <p:nvPr/>
          </p:nvSpPr>
          <p:spPr>
            <a:xfrm>
              <a:off x="2566" y="921"/>
              <a:ext cx="278" cy="86"/>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pic>
        <p:nvPicPr>
          <p:cNvPr id="70666" name="Picture 6"/>
          <p:cNvPicPr preferRelativeResize="0"/>
          <p:nvPr/>
        </p:nvPicPr>
        <p:blipFill>
          <a:blip r:embed="rId6"/>
          <a:stretch>
            <a:fillRect/>
          </a:stretch>
        </p:blipFill>
        <p:spPr>
          <a:xfrm>
            <a:off x="457200" y="1143000"/>
            <a:ext cx="2743200" cy="1905000"/>
          </a:xfrm>
          <a:prstGeom prst="rect">
            <a:avLst/>
          </a:prstGeom>
          <a:noFill/>
          <a:ln w="9525">
            <a:noFill/>
          </a:ln>
        </p:spPr>
      </p:pic>
      <p:sp>
        <p:nvSpPr>
          <p:cNvPr id="3085"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0668"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5</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特殊工种操作上岗证确认</a:t>
            </a:r>
          </a:p>
        </p:txBody>
      </p:sp>
      <p:sp>
        <p:nvSpPr>
          <p:cNvPr id="70669" name="Rectangle 7"/>
          <p:cNvSpPr/>
          <p:nvPr/>
        </p:nvSpPr>
        <p:spPr>
          <a:xfrm>
            <a:off x="884238" y="1660525"/>
            <a:ext cx="365125" cy="128588"/>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70" name="Rectangle 8"/>
          <p:cNvSpPr/>
          <p:nvPr/>
        </p:nvSpPr>
        <p:spPr>
          <a:xfrm>
            <a:off x="2530475" y="1919288"/>
            <a:ext cx="669925" cy="1098550"/>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71" name="Text Box 15"/>
          <p:cNvSpPr/>
          <p:nvPr/>
        </p:nvSpPr>
        <p:spPr>
          <a:xfrm>
            <a:off x="76200" y="5334000"/>
            <a:ext cx="9906000" cy="1190625"/>
          </a:xfrm>
          <a:prstGeom prst="rect">
            <a:avLst/>
          </a:prstGeom>
          <a:noFill/>
          <a:ln w="9525">
            <a:noFill/>
          </a:ln>
        </p:spPr>
        <p:txBody>
          <a:bodyPr anchor="t">
            <a:spAutoFit/>
          </a:bodyPr>
          <a:lstStyle/>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实施要点</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p>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1</a:t>
            </a:r>
            <a:r>
              <a:rPr lang="zh-CN" altLang="en-US" sz="1800" dirty="0">
                <a:latin typeface="Arial" panose="020B0604020202020204" pitchFamily="34" charset="0"/>
                <a:ea typeface="微软雅黑" panose="020B0503020204020204" pitchFamily="34" charset="-122"/>
                <a:sym typeface="Arial" panose="020B0604020202020204" pitchFamily="34" charset="0"/>
              </a:rPr>
              <a:t>、要求施工单位负责人提供特殊作业人员操作证进行拍照或复印备案</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同时检查证件有效期；</a:t>
            </a:r>
          </a:p>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2</a:t>
            </a:r>
            <a:r>
              <a:rPr lang="zh-CN" altLang="en-US" sz="1800" dirty="0">
                <a:latin typeface="Arial" panose="020B0604020202020204" pitchFamily="34" charset="0"/>
                <a:ea typeface="微软雅黑" panose="020B0503020204020204" pitchFamily="34" charset="-122"/>
                <a:sym typeface="Arial" panose="020B0604020202020204" pitchFamily="34" charset="0"/>
              </a:rPr>
              <a:t>、特殊作业人员上岗证由施工方自行办理胸卡佩戴；</a:t>
            </a:r>
          </a:p>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3</a:t>
            </a:r>
            <a:r>
              <a:rPr lang="zh-CN" altLang="en-US" sz="1800" dirty="0">
                <a:latin typeface="Arial" panose="020B0604020202020204" pitchFamily="34" charset="0"/>
                <a:ea typeface="微软雅黑" panose="020B0503020204020204" pitchFamily="34" charset="-122"/>
                <a:sym typeface="Arial" panose="020B0604020202020204" pitchFamily="34" charset="0"/>
              </a:rPr>
              <a:t>、每日检查特殊作业岗位是否佩戴胸卡，并与其本人一致。</a:t>
            </a:r>
          </a:p>
        </p:txBody>
      </p:sp>
      <p:pic>
        <p:nvPicPr>
          <p:cNvPr id="70672" name="Picture 28"/>
          <p:cNvPicPr preferRelativeResize="0"/>
          <p:nvPr/>
        </p:nvPicPr>
        <p:blipFill>
          <a:blip r:embed="rId7"/>
          <a:stretch>
            <a:fillRect/>
          </a:stretch>
        </p:blipFill>
        <p:spPr>
          <a:xfrm>
            <a:off x="457200" y="3290888"/>
            <a:ext cx="2771775" cy="1749425"/>
          </a:xfrm>
          <a:prstGeom prst="rect">
            <a:avLst/>
          </a:prstGeom>
          <a:noFill/>
          <a:ln w="9525">
            <a:noFill/>
          </a:ln>
        </p:spPr>
      </p:pic>
      <p:pic>
        <p:nvPicPr>
          <p:cNvPr id="70673" name="Picture 30"/>
          <p:cNvPicPr preferRelativeResize="0"/>
          <p:nvPr/>
        </p:nvPicPr>
        <p:blipFill>
          <a:blip r:embed="rId8"/>
          <a:srcRect l="21211" t="30112" r="12970" b="10173"/>
          <a:stretch>
            <a:fillRect/>
          </a:stretch>
        </p:blipFill>
        <p:spPr>
          <a:xfrm>
            <a:off x="6718300" y="1163638"/>
            <a:ext cx="2679700" cy="1824037"/>
          </a:xfrm>
          <a:prstGeom prst="rect">
            <a:avLst/>
          </a:prstGeom>
          <a:noFill/>
          <a:ln w="9525">
            <a:noFill/>
          </a:ln>
        </p:spPr>
      </p:pic>
      <p:sp>
        <p:nvSpPr>
          <p:cNvPr id="70674" name="Text Box 31"/>
          <p:cNvSpPr/>
          <p:nvPr/>
        </p:nvSpPr>
        <p:spPr>
          <a:xfrm>
            <a:off x="231775" y="3170238"/>
            <a:ext cx="769441"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电工证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
        <p:nvSpPr>
          <p:cNvPr id="70675" name="Text Box 32"/>
          <p:cNvSpPr/>
          <p:nvPr/>
        </p:nvSpPr>
        <p:spPr>
          <a:xfrm>
            <a:off x="3308350" y="3217863"/>
            <a:ext cx="1231106"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汽车吊操作证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
        <p:nvSpPr>
          <p:cNvPr id="70676" name="Text Box 33"/>
          <p:cNvSpPr/>
          <p:nvPr/>
        </p:nvSpPr>
        <p:spPr>
          <a:xfrm>
            <a:off x="3279775" y="998538"/>
            <a:ext cx="769441"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焊工证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
        <p:nvSpPr>
          <p:cNvPr id="70677" name="Text Box 34"/>
          <p:cNvSpPr/>
          <p:nvPr/>
        </p:nvSpPr>
        <p:spPr>
          <a:xfrm>
            <a:off x="241300" y="1027113"/>
            <a:ext cx="1384995"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高空悬挂作业证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
        <p:nvSpPr>
          <p:cNvPr id="70678" name="Text Box 35"/>
          <p:cNvSpPr/>
          <p:nvPr/>
        </p:nvSpPr>
        <p:spPr>
          <a:xfrm>
            <a:off x="6470650" y="1065213"/>
            <a:ext cx="769441"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驾驶证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
        <p:nvSpPr>
          <p:cNvPr id="70679" name="Rectangle 36"/>
          <p:cNvSpPr/>
          <p:nvPr/>
        </p:nvSpPr>
        <p:spPr>
          <a:xfrm>
            <a:off x="2559050" y="3757613"/>
            <a:ext cx="612775" cy="698500"/>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80" name="Rectangle 38"/>
          <p:cNvSpPr/>
          <p:nvPr/>
        </p:nvSpPr>
        <p:spPr>
          <a:xfrm>
            <a:off x="8721725" y="1966913"/>
            <a:ext cx="650875" cy="974725"/>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70681" name="Group 27"/>
          <p:cNvGrpSpPr/>
          <p:nvPr/>
        </p:nvGrpSpPr>
        <p:grpSpPr>
          <a:xfrm>
            <a:off x="6677025" y="3286125"/>
            <a:ext cx="2770188" cy="1762125"/>
            <a:chOff x="4206" y="2070"/>
            <a:chExt cx="1745" cy="1110"/>
          </a:xfrm>
        </p:grpSpPr>
        <p:pic>
          <p:nvPicPr>
            <p:cNvPr id="70682" name="Picture 39"/>
            <p:cNvPicPr preferRelativeResize="0"/>
            <p:nvPr/>
          </p:nvPicPr>
          <p:blipFill>
            <a:blip r:embed="rId9"/>
            <a:srcRect l="1125" t="2963" r="51500" b="7777"/>
            <a:stretch>
              <a:fillRect/>
            </a:stretch>
          </p:blipFill>
          <p:spPr>
            <a:xfrm>
              <a:off x="4206" y="2070"/>
              <a:ext cx="1745" cy="1110"/>
            </a:xfrm>
            <a:prstGeom prst="rect">
              <a:avLst/>
            </a:prstGeom>
            <a:noFill/>
            <a:ln w="9525">
              <a:noFill/>
            </a:ln>
          </p:spPr>
        </p:pic>
        <p:sp>
          <p:nvSpPr>
            <p:cNvPr id="70683" name="Rectangle 40"/>
            <p:cNvSpPr/>
            <p:nvPr/>
          </p:nvSpPr>
          <p:spPr>
            <a:xfrm>
              <a:off x="5512" y="2403"/>
              <a:ext cx="392" cy="404"/>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0684" name="Rectangle 41"/>
            <p:cNvSpPr/>
            <p:nvPr/>
          </p:nvSpPr>
          <p:spPr>
            <a:xfrm>
              <a:off x="4612" y="2295"/>
              <a:ext cx="272" cy="98"/>
            </a:xfrm>
            <a:prstGeom prst="rect">
              <a:avLst/>
            </a:prstGeom>
            <a:blipFill rotWithShape="0">
              <a:blip r:embed="rId4"/>
            </a:blip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0685" name="Text Box 51"/>
          <p:cNvSpPr/>
          <p:nvPr/>
        </p:nvSpPr>
        <p:spPr>
          <a:xfrm>
            <a:off x="6518275" y="3189288"/>
            <a:ext cx="1231106"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挖掘机操作证</a:t>
            </a:r>
            <a:r>
              <a:rPr lang="en-US" altLang="zh-CN" dirty="0">
                <a:latin typeface="Arial" panose="020B0604020202020204" pitchFamily="34" charset="0"/>
                <a:ea typeface="微软雅黑" panose="020B0503020204020204" pitchFamily="34" charset="-122"/>
                <a:sym typeface="Arial" panose="020B0604020202020204" pitchFamily="34" charset="0"/>
              </a:rPr>
              <a:t>】</a:t>
            </a:r>
          </a:p>
        </p:txBody>
      </p:sp>
    </p:spTree>
  </p:cSld>
  <p:clrMapOvr>
    <a:masterClrMapping/>
  </p:clrMapOvr>
  <p:transition spd="slow" advClick="0" advTm="0">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107"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683"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6</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施工现场安全警示标志</a:t>
            </a:r>
          </a:p>
        </p:txBody>
      </p:sp>
      <p:sp>
        <p:nvSpPr>
          <p:cNvPr id="71684" name="Text Box 6"/>
          <p:cNvSpPr/>
          <p:nvPr/>
        </p:nvSpPr>
        <p:spPr>
          <a:xfrm>
            <a:off x="533400" y="1263650"/>
            <a:ext cx="3240088" cy="3511550"/>
          </a:xfrm>
          <a:prstGeom prst="rect">
            <a:avLst/>
          </a:prstGeom>
          <a:noFill/>
          <a:ln w="9525">
            <a:noFill/>
          </a:ln>
        </p:spPr>
        <p:txBody>
          <a:bodyPr wrap="none" anchor="t">
            <a:spAutoFit/>
          </a:bodyPr>
          <a:lstStyle/>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1</a:t>
            </a:r>
            <a:r>
              <a:rPr lang="zh-CN" altLang="en-US" sz="2800" dirty="0">
                <a:latin typeface="Arial" panose="020B0604020202020204" pitchFamily="34" charset="0"/>
                <a:ea typeface="微软雅黑" panose="020B0503020204020204" pitchFamily="34" charset="-122"/>
                <a:sym typeface="Arial" panose="020B0604020202020204" pitchFamily="34" charset="0"/>
              </a:rPr>
              <a:t>）提示标志</a:t>
            </a:r>
          </a:p>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2</a:t>
            </a:r>
            <a:r>
              <a:rPr lang="zh-CN" altLang="en-US" sz="2800" dirty="0">
                <a:latin typeface="Arial" panose="020B0604020202020204" pitchFamily="34" charset="0"/>
                <a:ea typeface="微软雅黑" panose="020B0503020204020204" pitchFamily="34" charset="-122"/>
                <a:sym typeface="Arial" panose="020B0604020202020204" pitchFamily="34" charset="0"/>
              </a:rPr>
              <a:t>）警告标志</a:t>
            </a:r>
          </a:p>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3</a:t>
            </a:r>
            <a:r>
              <a:rPr lang="zh-CN" altLang="en-US" sz="2800" dirty="0">
                <a:latin typeface="Arial" panose="020B0604020202020204" pitchFamily="34" charset="0"/>
                <a:ea typeface="微软雅黑" panose="020B0503020204020204" pitchFamily="34" charset="-122"/>
                <a:sym typeface="Arial" panose="020B0604020202020204" pitchFamily="34" charset="0"/>
              </a:rPr>
              <a:t>）地下管道标志</a:t>
            </a:r>
          </a:p>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4</a:t>
            </a:r>
            <a:r>
              <a:rPr lang="zh-CN" altLang="en-US" sz="2800" dirty="0">
                <a:latin typeface="Arial" panose="020B0604020202020204" pitchFamily="34" charset="0"/>
                <a:ea typeface="微软雅黑" panose="020B0503020204020204" pitchFamily="34" charset="-122"/>
                <a:sym typeface="Arial" panose="020B0604020202020204" pitchFamily="34" charset="0"/>
              </a:rPr>
              <a:t>）指令标志</a:t>
            </a:r>
          </a:p>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5</a:t>
            </a:r>
            <a:r>
              <a:rPr lang="zh-CN" altLang="en-US" sz="2800" dirty="0">
                <a:latin typeface="Arial" panose="020B0604020202020204" pitchFamily="34" charset="0"/>
                <a:ea typeface="微软雅黑" panose="020B0503020204020204" pitchFamily="34" charset="-122"/>
                <a:sym typeface="Arial" panose="020B0604020202020204" pitchFamily="34" charset="0"/>
              </a:rPr>
              <a:t>）禁止标志</a:t>
            </a:r>
          </a:p>
          <a:p>
            <a:pPr lvl="0" eaLnBrk="1" hangingPunct="1">
              <a:spcBef>
                <a:spcPct val="4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6</a:t>
            </a:r>
            <a:r>
              <a:rPr lang="zh-CN" altLang="en-US" sz="2800" dirty="0">
                <a:latin typeface="Arial" panose="020B0604020202020204" pitchFamily="34" charset="0"/>
                <a:ea typeface="微软雅黑" panose="020B0503020204020204" pitchFamily="34" charset="-122"/>
                <a:sym typeface="Arial" panose="020B0604020202020204" pitchFamily="34" charset="0"/>
              </a:rPr>
              <a:t>）危险化学品标志</a:t>
            </a:r>
          </a:p>
        </p:txBody>
      </p:sp>
      <p:sp>
        <p:nvSpPr>
          <p:cNvPr id="71685" name="Text Box 7"/>
          <p:cNvSpPr/>
          <p:nvPr/>
        </p:nvSpPr>
        <p:spPr>
          <a:xfrm>
            <a:off x="382588" y="4845050"/>
            <a:ext cx="9310687" cy="641350"/>
          </a:xfrm>
          <a:prstGeom prst="rect">
            <a:avLst/>
          </a:prstGeom>
          <a:solidFill>
            <a:srgbClr val="FFFFFF"/>
          </a:solidFill>
          <a:ln w="9525">
            <a:noFill/>
          </a:ln>
          <a:effectLst>
            <a:outerShdw dist="35921" dir="2699999" algn="ctr" rotWithShape="0">
              <a:schemeClr val="bg2"/>
            </a:outerShdw>
          </a:effectLst>
        </p:spPr>
        <p:txBody>
          <a:bodyPr lIns="0" rIns="0" anchor="t"/>
          <a:lstStyle/>
          <a:p>
            <a:pPr lvl="0">
              <a:buClr>
                <a:srgbClr val="000000"/>
              </a:buClr>
              <a:buSzPct val="100000"/>
            </a:pPr>
            <a:r>
              <a:rPr lang="zh-CN" altLang="en-US" sz="1800" dirty="0">
                <a:latin typeface="Arial" panose="020B0604020202020204" pitchFamily="34" charset="0"/>
                <a:ea typeface="微软雅黑" panose="020B0503020204020204" pitchFamily="34" charset="-122"/>
                <a:sym typeface="Arial" panose="020B0604020202020204" pitchFamily="34" charset="0"/>
              </a:rPr>
              <a:t>实施要点：每个</a:t>
            </a:r>
            <a:r>
              <a:rPr lang="zh-CN" altLang="en-US" sz="1800">
                <a:latin typeface="Arial" panose="020B0604020202020204" pitchFamily="34" charset="0"/>
                <a:ea typeface="微软雅黑" panose="020B0503020204020204" pitchFamily="34" charset="-122"/>
                <a:sym typeface="Arial" panose="020B0604020202020204" pitchFamily="34" charset="0"/>
              </a:rPr>
              <a:t>项目</a:t>
            </a:r>
            <a:r>
              <a:rPr lang="zh-CN" altLang="en-US" sz="1800" smtClean="0">
                <a:latin typeface="Arial" panose="020B0604020202020204" pitchFamily="34" charset="0"/>
                <a:ea typeface="微软雅黑" panose="020B0503020204020204" pitchFamily="34" charset="-122"/>
                <a:sym typeface="Arial" panose="020B0604020202020204" pitchFamily="34" charset="0"/>
              </a:rPr>
              <a:t>根据</a:t>
            </a:r>
            <a:r>
              <a:rPr lang="en-US" altLang="zh-CN" sz="1800">
                <a:latin typeface="Arial" panose="020B0604020202020204" pitchFamily="34" charset="0"/>
                <a:ea typeface="微软雅黑" panose="020B0503020204020204" pitchFamily="34" charset="-122"/>
                <a:sym typeface="Arial" panose="020B0604020202020204" pitchFamily="34" charset="0"/>
              </a:rPr>
              <a:t>[</a:t>
            </a:r>
            <a:r>
              <a:rPr lang="zh-CN" altLang="en-US" sz="1800">
                <a:latin typeface="Arial" panose="020B0604020202020204" pitchFamily="34" charset="0"/>
                <a:ea typeface="微软雅黑" panose="020B0503020204020204" pitchFamily="34" charset="-122"/>
                <a:sym typeface="Arial" panose="020B0604020202020204" pitchFamily="34" charset="0"/>
              </a:rPr>
              <a:t>获取资料咨询微信：</a:t>
            </a:r>
            <a:r>
              <a:rPr lang="en-US" altLang="zh-CN" sz="1800">
                <a:latin typeface="Arial" panose="020B0604020202020204" pitchFamily="34" charset="0"/>
                <a:ea typeface="微软雅黑" panose="020B0503020204020204" pitchFamily="34" charset="-122"/>
                <a:sym typeface="Arial" panose="020B0604020202020204" pitchFamily="34" charset="0"/>
              </a:rPr>
              <a:t>ansyingsj1]</a:t>
            </a:r>
            <a:r>
              <a:rPr lang="zh-CN" altLang="en-US" sz="1800" smtClean="0">
                <a:latin typeface="Arial" panose="020B0604020202020204" pitchFamily="34" charset="0"/>
                <a:ea typeface="微软雅黑" panose="020B0503020204020204" pitchFamily="34" charset="-122"/>
                <a:sym typeface="Arial" panose="020B0604020202020204" pitchFamily="34" charset="0"/>
              </a:rPr>
              <a:t>不同</a:t>
            </a:r>
            <a:r>
              <a:rPr lang="zh-CN" altLang="en-US" sz="1800" dirty="0">
                <a:latin typeface="Arial" panose="020B0604020202020204" pitchFamily="34" charset="0"/>
                <a:ea typeface="微软雅黑" panose="020B0503020204020204" pitchFamily="34" charset="-122"/>
                <a:sym typeface="Arial" panose="020B0604020202020204" pitchFamily="34" charset="0"/>
              </a:rPr>
              <a:t>施工内容选择相对应的标志，将选择的警示标志放在施工方案及技术协议中，施工前标志必须挂在对应的作业现场。</a:t>
            </a:r>
          </a:p>
        </p:txBody>
      </p:sp>
    </p:spTree>
  </p:cSld>
  <p:clrMapOvr>
    <a:masterClrMapping/>
  </p:clrMapOvr>
  <p:transition spd="slow" advClick="0" advTm="0">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2706" name="Rectangle 2"/>
          <p:cNvSpPr>
            <a:spLocks noGrp="1"/>
          </p:cNvSpPr>
          <p:nvPr>
            <p:ph type="body" sz="half"/>
          </p:nvPr>
        </p:nvSpPr>
        <p:spPr>
          <a:xfrm>
            <a:off x="0" y="865188"/>
            <a:ext cx="5897563" cy="1223962"/>
          </a:xfrm>
        </p:spPr>
        <p:txBody>
          <a:bodyPr vert="horz" wrap="square" lIns="91440" tIns="45720" rIns="91440" bIns="45720" anchor="t"/>
          <a:lstStyle>
            <a:lvl1pPr marL="342900" lvl="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kern="1200">
                <a:solidFill>
                  <a:schemeClr val="tx1"/>
                </a:solidFill>
                <a:latin typeface="+mn-lt"/>
                <a:ea typeface="+mn-ea"/>
                <a:cs typeface="+mn-cs"/>
              </a:defRPr>
            </a:lvl1pPr>
            <a:lvl2pPr marL="669925" lvl="1" indent="-325755" algn="l" rtl="0" eaLnBrk="0" fontAlgn="base" hangingPunct="0">
              <a:spcBef>
                <a:spcPct val="20000"/>
              </a:spcBef>
              <a:spcAft>
                <a:spcPct val="0"/>
              </a:spcAft>
              <a:buClr>
                <a:schemeClr val="accent2"/>
              </a:buClr>
              <a:buSzPct val="60000"/>
              <a:buFont typeface="Wingdings" panose="05000000000000000000" pitchFamily="2" charset="2"/>
              <a:buChar char="q"/>
              <a:defRPr sz="2400" kern="1200">
                <a:solidFill>
                  <a:schemeClr val="tx1"/>
                </a:solidFill>
                <a:latin typeface="+mn-lt"/>
                <a:ea typeface="+mn-ea"/>
                <a:cs typeface="+mn-cs"/>
              </a:defRPr>
            </a:lvl2pPr>
            <a:lvl3pPr marL="1022350" lvl="2" indent="-351155" algn="l" rtl="0" eaLnBrk="0" fontAlgn="base" hangingPunct="0">
              <a:spcBef>
                <a:spcPct val="20000"/>
              </a:spcBef>
              <a:spcAft>
                <a:spcPct val="0"/>
              </a:spcAft>
              <a:buClr>
                <a:schemeClr val="accent1"/>
              </a:buClr>
              <a:buSzPct val="65000"/>
              <a:buFont typeface="Wingdings" panose="05000000000000000000" pitchFamily="2" charset="2"/>
              <a:buChar char="n"/>
              <a:defRPr sz="2000" kern="1200">
                <a:solidFill>
                  <a:schemeClr val="tx1"/>
                </a:solidFill>
                <a:latin typeface="+mn-lt"/>
                <a:ea typeface="+mn-ea"/>
                <a:cs typeface="+mn-cs"/>
              </a:defRPr>
            </a:lvl3pPr>
            <a:lvl4pPr marL="1339850" lvl="3" indent="-316230" algn="l" rtl="0" eaLnBrk="0" fontAlgn="base" hangingPunct="0">
              <a:spcBef>
                <a:spcPct val="20000"/>
              </a:spcBef>
              <a:spcAft>
                <a:spcPct val="0"/>
              </a:spcAft>
              <a:buClr>
                <a:schemeClr val="accent2"/>
              </a:buClr>
              <a:buSzPct val="70000"/>
              <a:buFont typeface="Wingdings" panose="05000000000000000000" pitchFamily="2" charset="2"/>
              <a:buChar char="q"/>
              <a:defRPr sz="1800" kern="1200">
                <a:solidFill>
                  <a:schemeClr val="tx1"/>
                </a:solidFill>
                <a:latin typeface="+mn-lt"/>
                <a:ea typeface="+mn-ea"/>
                <a:cs typeface="+mn-cs"/>
              </a:defRPr>
            </a:lvl4pPr>
            <a:lvl5pPr marL="1681480" lvl="4"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kern="1200">
                <a:solidFill>
                  <a:schemeClr val="tx1"/>
                </a:solidFill>
                <a:latin typeface="+mn-lt"/>
                <a:ea typeface="+mn-ea"/>
                <a:cs typeface="+mn-cs"/>
              </a:defRPr>
            </a:lvl5pPr>
          </a:lstStyle>
          <a:p>
            <a:pPr lvl="0" eaLnBrk="1" hangingPunct="1">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① </a:t>
            </a:r>
            <a:r>
              <a:rPr lang="zh-CN" altLang="en-US" sz="1600" dirty="0">
                <a:latin typeface="Arial" panose="020B0604020202020204" pitchFamily="34" charset="0"/>
                <a:ea typeface="微软雅黑" panose="020B0503020204020204" pitchFamily="34" charset="-122"/>
                <a:sym typeface="Arial" panose="020B0604020202020204" pitchFamily="34" charset="0"/>
              </a:rPr>
              <a:t>向人们提供目标所在位置与方向性的信息</a:t>
            </a:r>
          </a:p>
          <a:p>
            <a:pPr lvl="0" eaLnBrk="1" hangingPunct="1">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② 安全色为绿色</a:t>
            </a:r>
          </a:p>
          <a:p>
            <a:pPr lvl="0" eaLnBrk="1" hangingPunct="1">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③ 图形为正方形边框，</a:t>
            </a:r>
            <a:r>
              <a:rPr lang="zh-CN" altLang="en-US"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也</a:t>
            </a:r>
            <a:r>
              <a:rPr lang="zh-CN" altLang="en-US" sz="1600" dirty="0">
                <a:latin typeface="Arial" panose="020B0604020202020204" pitchFamily="34" charset="0"/>
                <a:ea typeface="微软雅黑" panose="020B0503020204020204" pitchFamily="34" charset="-122"/>
                <a:sym typeface="Arial" panose="020B0604020202020204" pitchFamily="34" charset="0"/>
              </a:rPr>
              <a:t>可以辅加方向文字，成长方形</a:t>
            </a:r>
          </a:p>
        </p:txBody>
      </p:sp>
      <p:pic>
        <p:nvPicPr>
          <p:cNvPr id="72707" name="Picture 3"/>
          <p:cNvPicPr>
            <a:picLocks noGrp="1"/>
          </p:cNvPicPr>
          <p:nvPr>
            <p:ph sz="half" idx="4294967295"/>
          </p:nvPr>
        </p:nvPicPr>
        <p:blipFill>
          <a:blip r:embed="rId3"/>
          <a:stretch>
            <a:fillRect/>
          </a:stretch>
        </p:blipFill>
        <p:spPr>
          <a:xfrm>
            <a:off x="8594725" y="719138"/>
            <a:ext cx="1311275" cy="1149350"/>
          </a:xfrm>
        </p:spPr>
      </p:pic>
      <p:sp>
        <p:nvSpPr>
          <p:cNvPr id="72708" name="Text Box 10"/>
          <p:cNvSpPr/>
          <p:nvPr/>
        </p:nvSpPr>
        <p:spPr>
          <a:xfrm>
            <a:off x="292100" y="330200"/>
            <a:ext cx="18859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1</a:t>
            </a:r>
            <a:r>
              <a:rPr lang="zh-CN" altLang="en-US" sz="2400" dirty="0">
                <a:latin typeface="Arial" panose="020B0604020202020204" pitchFamily="34" charset="0"/>
                <a:ea typeface="微软雅黑" panose="020B0503020204020204" pitchFamily="34" charset="-122"/>
                <a:sym typeface="Arial" panose="020B0604020202020204" pitchFamily="34" charset="0"/>
              </a:rPr>
              <a:t>）提示标志</a:t>
            </a:r>
          </a:p>
        </p:txBody>
      </p:sp>
      <p:pic>
        <p:nvPicPr>
          <p:cNvPr id="72709" name="Picture 11"/>
          <p:cNvPicPr preferRelativeResize="0"/>
          <p:nvPr/>
        </p:nvPicPr>
        <p:blipFill>
          <a:blip r:embed="rId4"/>
          <a:stretch>
            <a:fillRect/>
          </a:stretch>
        </p:blipFill>
        <p:spPr>
          <a:xfrm>
            <a:off x="884238" y="2216150"/>
            <a:ext cx="2033587" cy="1874838"/>
          </a:xfrm>
          <a:prstGeom prst="rect">
            <a:avLst/>
          </a:prstGeom>
          <a:noFill/>
          <a:ln w="9525">
            <a:noFill/>
          </a:ln>
        </p:spPr>
      </p:pic>
      <p:pic>
        <p:nvPicPr>
          <p:cNvPr id="72710" name="Picture 12"/>
          <p:cNvPicPr preferRelativeResize="0"/>
          <p:nvPr/>
        </p:nvPicPr>
        <p:blipFill>
          <a:blip r:embed="rId5"/>
          <a:stretch>
            <a:fillRect/>
          </a:stretch>
        </p:blipFill>
        <p:spPr>
          <a:xfrm>
            <a:off x="889000" y="4795838"/>
            <a:ext cx="2963863" cy="1655762"/>
          </a:xfrm>
          <a:prstGeom prst="rect">
            <a:avLst/>
          </a:prstGeom>
          <a:noFill/>
          <a:ln w="9525">
            <a:noFill/>
          </a:ln>
        </p:spPr>
      </p:pic>
      <p:pic>
        <p:nvPicPr>
          <p:cNvPr id="72711" name="Picture 13"/>
          <p:cNvPicPr preferRelativeResize="0"/>
          <p:nvPr/>
        </p:nvPicPr>
        <p:blipFill>
          <a:blip r:embed="rId6"/>
          <a:stretch>
            <a:fillRect/>
          </a:stretch>
        </p:blipFill>
        <p:spPr>
          <a:xfrm>
            <a:off x="6680200" y="2147888"/>
            <a:ext cx="2027238" cy="2016125"/>
          </a:xfrm>
          <a:prstGeom prst="rect">
            <a:avLst/>
          </a:prstGeom>
          <a:noFill/>
          <a:ln w="9525">
            <a:noFill/>
          </a:ln>
        </p:spPr>
      </p:pic>
      <p:pic>
        <p:nvPicPr>
          <p:cNvPr id="72712" name="Picture 14"/>
          <p:cNvPicPr preferRelativeResize="0"/>
          <p:nvPr/>
        </p:nvPicPr>
        <p:blipFill>
          <a:blip r:embed="rId7"/>
          <a:stretch>
            <a:fillRect/>
          </a:stretch>
        </p:blipFill>
        <p:spPr>
          <a:xfrm>
            <a:off x="3805238" y="2147888"/>
            <a:ext cx="2166937" cy="2016125"/>
          </a:xfrm>
          <a:prstGeom prst="rect">
            <a:avLst/>
          </a:prstGeom>
          <a:noFill/>
          <a:ln w="9525">
            <a:noFill/>
          </a:ln>
        </p:spPr>
      </p:pic>
      <p:sp>
        <p:nvSpPr>
          <p:cNvPr id="72713" name="Text Box 15"/>
          <p:cNvSpPr/>
          <p:nvPr/>
        </p:nvSpPr>
        <p:spPr>
          <a:xfrm>
            <a:off x="4217988" y="4105275"/>
            <a:ext cx="2027237" cy="457200"/>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2400" b="0" dirty="0">
                <a:solidFill>
                  <a:srgbClr val="0000FF"/>
                </a:solidFill>
                <a:latin typeface="Arial" panose="020B0604020202020204" pitchFamily="34" charset="0"/>
                <a:ea typeface="微软雅黑" panose="020B0503020204020204" pitchFamily="34" charset="-122"/>
                <a:sym typeface="Arial" panose="020B0604020202020204" pitchFamily="34" charset="0"/>
              </a:rPr>
              <a:t>可动火区</a:t>
            </a:r>
          </a:p>
        </p:txBody>
      </p:sp>
      <p:sp>
        <p:nvSpPr>
          <p:cNvPr id="72714" name="Text Box 16"/>
          <p:cNvSpPr/>
          <p:nvPr/>
        </p:nvSpPr>
        <p:spPr>
          <a:xfrm>
            <a:off x="1214438" y="4052888"/>
            <a:ext cx="1716087" cy="457200"/>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2400" b="0" dirty="0">
                <a:solidFill>
                  <a:srgbClr val="0000FF"/>
                </a:solidFill>
                <a:latin typeface="Arial" panose="020B0604020202020204" pitchFamily="34" charset="0"/>
                <a:ea typeface="微软雅黑" panose="020B0503020204020204" pitchFamily="34" charset="-122"/>
                <a:sym typeface="Arial" panose="020B0604020202020204" pitchFamily="34" charset="0"/>
              </a:rPr>
              <a:t>紧急出口</a:t>
            </a:r>
          </a:p>
        </p:txBody>
      </p:sp>
      <p:sp>
        <p:nvSpPr>
          <p:cNvPr id="72715" name="Text Box 17"/>
          <p:cNvSpPr/>
          <p:nvPr/>
        </p:nvSpPr>
        <p:spPr>
          <a:xfrm>
            <a:off x="7192963" y="4122738"/>
            <a:ext cx="1249362" cy="457200"/>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2400" b="0" dirty="0">
                <a:solidFill>
                  <a:srgbClr val="0000FF"/>
                </a:solidFill>
                <a:latin typeface="Arial" panose="020B0604020202020204" pitchFamily="34" charset="0"/>
                <a:ea typeface="微软雅黑" panose="020B0503020204020204" pitchFamily="34" charset="-122"/>
                <a:sym typeface="Arial" panose="020B0604020202020204" pitchFamily="34" charset="0"/>
              </a:rPr>
              <a:t>避险处</a:t>
            </a:r>
          </a:p>
        </p:txBody>
      </p:sp>
    </p:spTree>
  </p:cSld>
  <p:clrMapOvr>
    <a:masterClrMapping/>
  </p:clrMapOvr>
  <p:transition spd="slow" advClick="0" advTm="0">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3730" name="Rectangle 2"/>
          <p:cNvSpPr>
            <a:spLocks noGrp="1"/>
          </p:cNvSpPr>
          <p:nvPr>
            <p:ph type="body" sz="half"/>
          </p:nvPr>
        </p:nvSpPr>
        <p:spPr>
          <a:xfrm>
            <a:off x="0" y="822325"/>
            <a:ext cx="5197475" cy="969963"/>
          </a:xfrm>
        </p:spPr>
        <p:txBody>
          <a:bodyPr vert="horz" wrap="square" lIns="91440" tIns="45720" rIns="91440" bIns="45720" anchor="t"/>
          <a:lstStyle>
            <a:lvl1pPr marL="342900" lvl="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kern="1200">
                <a:solidFill>
                  <a:schemeClr val="tx1"/>
                </a:solidFill>
                <a:latin typeface="+mn-lt"/>
                <a:ea typeface="+mn-ea"/>
                <a:cs typeface="+mn-cs"/>
              </a:defRPr>
            </a:lvl1pPr>
            <a:lvl2pPr marL="669925" lvl="1" indent="-325755" algn="l" rtl="0" eaLnBrk="0" fontAlgn="base" hangingPunct="0">
              <a:spcBef>
                <a:spcPct val="20000"/>
              </a:spcBef>
              <a:spcAft>
                <a:spcPct val="0"/>
              </a:spcAft>
              <a:buClr>
                <a:schemeClr val="accent2"/>
              </a:buClr>
              <a:buSzPct val="60000"/>
              <a:buFont typeface="Wingdings" panose="05000000000000000000" pitchFamily="2" charset="2"/>
              <a:buChar char="q"/>
              <a:defRPr sz="2400" kern="1200">
                <a:solidFill>
                  <a:schemeClr val="tx1"/>
                </a:solidFill>
                <a:latin typeface="+mn-lt"/>
                <a:ea typeface="+mn-ea"/>
                <a:cs typeface="+mn-cs"/>
              </a:defRPr>
            </a:lvl2pPr>
            <a:lvl3pPr marL="1022350" lvl="2" indent="-351155" algn="l" rtl="0" eaLnBrk="0" fontAlgn="base" hangingPunct="0">
              <a:spcBef>
                <a:spcPct val="20000"/>
              </a:spcBef>
              <a:spcAft>
                <a:spcPct val="0"/>
              </a:spcAft>
              <a:buClr>
                <a:schemeClr val="accent1"/>
              </a:buClr>
              <a:buSzPct val="65000"/>
              <a:buFont typeface="Wingdings" panose="05000000000000000000" pitchFamily="2" charset="2"/>
              <a:buChar char="n"/>
              <a:defRPr sz="2000" kern="1200">
                <a:solidFill>
                  <a:schemeClr val="tx1"/>
                </a:solidFill>
                <a:latin typeface="+mn-lt"/>
                <a:ea typeface="+mn-ea"/>
                <a:cs typeface="+mn-cs"/>
              </a:defRPr>
            </a:lvl3pPr>
            <a:lvl4pPr marL="1339850" lvl="3" indent="-316230" algn="l" rtl="0" eaLnBrk="0" fontAlgn="base" hangingPunct="0">
              <a:spcBef>
                <a:spcPct val="20000"/>
              </a:spcBef>
              <a:spcAft>
                <a:spcPct val="0"/>
              </a:spcAft>
              <a:buClr>
                <a:schemeClr val="accent2"/>
              </a:buClr>
              <a:buSzPct val="70000"/>
              <a:buFont typeface="Wingdings" panose="05000000000000000000" pitchFamily="2" charset="2"/>
              <a:buChar char="q"/>
              <a:defRPr sz="1800" kern="1200">
                <a:solidFill>
                  <a:schemeClr val="tx1"/>
                </a:solidFill>
                <a:latin typeface="+mn-lt"/>
                <a:ea typeface="+mn-ea"/>
                <a:cs typeface="+mn-cs"/>
              </a:defRPr>
            </a:lvl4pPr>
            <a:lvl5pPr marL="1681480" lvl="4"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kern="1200">
                <a:solidFill>
                  <a:schemeClr val="tx1"/>
                </a:solidFill>
                <a:latin typeface="+mn-lt"/>
                <a:ea typeface="+mn-ea"/>
                <a:cs typeface="+mn-cs"/>
              </a:defRPr>
            </a:lvl5pPr>
          </a:lstStyle>
          <a:p>
            <a:pPr marL="533400" lvl="0" indent="-533400" eaLnBrk="1" hangingPunct="1">
              <a:buClr>
                <a:schemeClr val="tx1"/>
              </a:buClr>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① </a:t>
            </a:r>
            <a:r>
              <a:rPr lang="zh-CN" altLang="en-US" sz="1600" dirty="0">
                <a:latin typeface="Arial" panose="020B0604020202020204" pitchFamily="34" charset="0"/>
                <a:ea typeface="微软雅黑" panose="020B0503020204020204" pitchFamily="34" charset="-122"/>
                <a:sym typeface="Arial" panose="020B0604020202020204" pitchFamily="34" charset="0"/>
              </a:rPr>
              <a:t>提醒人们预防可能发生的危险</a:t>
            </a:r>
          </a:p>
          <a:p>
            <a:pPr marL="533400" lvl="0" indent="-533400" eaLnBrk="1" hangingPunct="1">
              <a:buClr>
                <a:schemeClr val="tx1"/>
              </a:buClr>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② 安全色为黄色</a:t>
            </a:r>
          </a:p>
          <a:p>
            <a:pPr marL="533400" lvl="0" indent="-533400" eaLnBrk="1" hangingPunct="1">
              <a:buClr>
                <a:schemeClr val="tx1"/>
              </a:buClr>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③ 图形为黑色三角形</a:t>
            </a:r>
          </a:p>
          <a:p>
            <a:pPr marL="533400" lvl="0" indent="-533400" eaLnBrk="1" hangingPunct="1">
              <a:buClr>
                <a:schemeClr val="tx1"/>
              </a:buClr>
            </a:pP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p>
            <a:pPr marL="533400" lvl="0" indent="-533400" eaLnBrk="1" hangingPunct="1">
              <a:buClr>
                <a:schemeClr val="tx1"/>
              </a:buClr>
            </a:pPr>
            <a:endParaRPr lang="en-US" altLang="zh-CN"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73731" name="Text Box 10"/>
          <p:cNvSpPr/>
          <p:nvPr/>
        </p:nvSpPr>
        <p:spPr>
          <a:xfrm>
            <a:off x="292100" y="330200"/>
            <a:ext cx="18859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2</a:t>
            </a:r>
            <a:r>
              <a:rPr lang="zh-CN" altLang="en-US" sz="2400" dirty="0">
                <a:latin typeface="Arial" panose="020B0604020202020204" pitchFamily="34" charset="0"/>
                <a:ea typeface="微软雅黑" panose="020B0503020204020204" pitchFamily="34" charset="-122"/>
                <a:sym typeface="Arial" panose="020B0604020202020204" pitchFamily="34" charset="0"/>
              </a:rPr>
              <a:t>）警告标志</a:t>
            </a:r>
          </a:p>
        </p:txBody>
      </p:sp>
      <p:pic>
        <p:nvPicPr>
          <p:cNvPr id="73732" name="Picture 12"/>
          <p:cNvPicPr preferRelativeResize="0"/>
          <p:nvPr/>
        </p:nvPicPr>
        <p:blipFill>
          <a:blip r:embed="rId3"/>
          <a:stretch>
            <a:fillRect/>
          </a:stretch>
        </p:blipFill>
        <p:spPr>
          <a:xfrm>
            <a:off x="820738" y="2286000"/>
            <a:ext cx="1022350" cy="925513"/>
          </a:xfrm>
          <a:prstGeom prst="rect">
            <a:avLst/>
          </a:prstGeom>
          <a:noFill/>
          <a:ln w="9525">
            <a:noFill/>
          </a:ln>
        </p:spPr>
      </p:pic>
      <p:pic>
        <p:nvPicPr>
          <p:cNvPr id="73733" name="Picture 13"/>
          <p:cNvPicPr preferRelativeResize="0"/>
          <p:nvPr/>
        </p:nvPicPr>
        <p:blipFill>
          <a:blip r:embed="rId4"/>
          <a:stretch>
            <a:fillRect/>
          </a:stretch>
        </p:blipFill>
        <p:spPr>
          <a:xfrm>
            <a:off x="2025650" y="2257425"/>
            <a:ext cx="1022350" cy="954088"/>
          </a:xfrm>
          <a:prstGeom prst="rect">
            <a:avLst/>
          </a:prstGeom>
          <a:noFill/>
          <a:ln w="9525">
            <a:noFill/>
          </a:ln>
        </p:spPr>
      </p:pic>
      <p:pic>
        <p:nvPicPr>
          <p:cNvPr id="73734" name="Picture 14"/>
          <p:cNvPicPr preferRelativeResize="0"/>
          <p:nvPr/>
        </p:nvPicPr>
        <p:blipFill>
          <a:blip r:embed="rId5"/>
          <a:stretch>
            <a:fillRect/>
          </a:stretch>
        </p:blipFill>
        <p:spPr>
          <a:xfrm>
            <a:off x="752475" y="3278188"/>
            <a:ext cx="1022350" cy="974725"/>
          </a:xfrm>
          <a:prstGeom prst="rect">
            <a:avLst/>
          </a:prstGeom>
          <a:noFill/>
          <a:ln w="9525">
            <a:noFill/>
          </a:ln>
        </p:spPr>
      </p:pic>
      <p:pic>
        <p:nvPicPr>
          <p:cNvPr id="73735" name="Picture 15"/>
          <p:cNvPicPr preferRelativeResize="0"/>
          <p:nvPr/>
        </p:nvPicPr>
        <p:blipFill>
          <a:blip r:embed="rId6"/>
          <a:stretch>
            <a:fillRect/>
          </a:stretch>
        </p:blipFill>
        <p:spPr>
          <a:xfrm>
            <a:off x="1970088" y="3313113"/>
            <a:ext cx="1022350" cy="939800"/>
          </a:xfrm>
          <a:prstGeom prst="rect">
            <a:avLst/>
          </a:prstGeom>
          <a:noFill/>
          <a:ln w="9525">
            <a:noFill/>
          </a:ln>
        </p:spPr>
      </p:pic>
      <p:pic>
        <p:nvPicPr>
          <p:cNvPr id="73736" name="Picture 16"/>
          <p:cNvPicPr preferRelativeResize="0"/>
          <p:nvPr/>
        </p:nvPicPr>
        <p:blipFill>
          <a:blip r:embed="rId7"/>
          <a:stretch>
            <a:fillRect/>
          </a:stretch>
        </p:blipFill>
        <p:spPr>
          <a:xfrm>
            <a:off x="3230563" y="2274888"/>
            <a:ext cx="1031875" cy="936625"/>
          </a:xfrm>
          <a:prstGeom prst="rect">
            <a:avLst/>
          </a:prstGeom>
          <a:noFill/>
          <a:ln w="9525">
            <a:noFill/>
          </a:ln>
        </p:spPr>
      </p:pic>
      <p:pic>
        <p:nvPicPr>
          <p:cNvPr id="73737" name="Picture 17"/>
          <p:cNvPicPr preferRelativeResize="0"/>
          <p:nvPr/>
        </p:nvPicPr>
        <p:blipFill>
          <a:blip r:embed="rId8"/>
          <a:stretch>
            <a:fillRect/>
          </a:stretch>
        </p:blipFill>
        <p:spPr>
          <a:xfrm>
            <a:off x="3184525" y="3282950"/>
            <a:ext cx="1022350" cy="969963"/>
          </a:xfrm>
          <a:prstGeom prst="rect">
            <a:avLst/>
          </a:prstGeom>
          <a:noFill/>
          <a:ln w="9525">
            <a:noFill/>
          </a:ln>
        </p:spPr>
      </p:pic>
      <p:pic>
        <p:nvPicPr>
          <p:cNvPr id="73738" name="Picture 18"/>
          <p:cNvPicPr preferRelativeResize="0"/>
          <p:nvPr/>
        </p:nvPicPr>
        <p:blipFill>
          <a:blip r:embed="rId9"/>
          <a:stretch>
            <a:fillRect/>
          </a:stretch>
        </p:blipFill>
        <p:spPr>
          <a:xfrm>
            <a:off x="3160713" y="4398963"/>
            <a:ext cx="1023937" cy="936625"/>
          </a:xfrm>
          <a:prstGeom prst="rect">
            <a:avLst/>
          </a:prstGeom>
          <a:noFill/>
          <a:ln w="9525">
            <a:noFill/>
          </a:ln>
        </p:spPr>
      </p:pic>
      <p:pic>
        <p:nvPicPr>
          <p:cNvPr id="73739" name="Picture 19"/>
          <p:cNvPicPr preferRelativeResize="0"/>
          <p:nvPr/>
        </p:nvPicPr>
        <p:blipFill>
          <a:blip r:embed="rId10"/>
          <a:stretch>
            <a:fillRect/>
          </a:stretch>
        </p:blipFill>
        <p:spPr>
          <a:xfrm>
            <a:off x="1957388" y="4365625"/>
            <a:ext cx="1022350" cy="969963"/>
          </a:xfrm>
          <a:prstGeom prst="rect">
            <a:avLst/>
          </a:prstGeom>
          <a:noFill/>
          <a:ln w="9525">
            <a:noFill/>
          </a:ln>
        </p:spPr>
      </p:pic>
      <p:pic>
        <p:nvPicPr>
          <p:cNvPr id="73740" name="Picture 20"/>
          <p:cNvPicPr preferRelativeResize="0"/>
          <p:nvPr/>
        </p:nvPicPr>
        <p:blipFill>
          <a:blip r:embed="rId11"/>
          <a:stretch>
            <a:fillRect/>
          </a:stretch>
        </p:blipFill>
        <p:spPr>
          <a:xfrm>
            <a:off x="752475" y="4397375"/>
            <a:ext cx="1022350" cy="938213"/>
          </a:xfrm>
          <a:prstGeom prst="rect">
            <a:avLst/>
          </a:prstGeom>
          <a:noFill/>
          <a:ln w="9525">
            <a:noFill/>
          </a:ln>
        </p:spPr>
      </p:pic>
      <p:pic>
        <p:nvPicPr>
          <p:cNvPr id="73741" name="Picture 21"/>
          <p:cNvPicPr preferRelativeResize="0"/>
          <p:nvPr/>
        </p:nvPicPr>
        <p:blipFill>
          <a:blip r:embed="rId12"/>
          <a:stretch>
            <a:fillRect/>
          </a:stretch>
        </p:blipFill>
        <p:spPr>
          <a:xfrm>
            <a:off x="752475" y="5472113"/>
            <a:ext cx="1022350" cy="966787"/>
          </a:xfrm>
          <a:prstGeom prst="rect">
            <a:avLst/>
          </a:prstGeom>
          <a:noFill/>
          <a:ln w="9525">
            <a:noFill/>
          </a:ln>
        </p:spPr>
      </p:pic>
      <p:pic>
        <p:nvPicPr>
          <p:cNvPr id="73742" name="Picture 22"/>
          <p:cNvPicPr preferRelativeResize="0"/>
          <p:nvPr/>
        </p:nvPicPr>
        <p:blipFill>
          <a:blip r:embed="rId13"/>
          <a:stretch>
            <a:fillRect/>
          </a:stretch>
        </p:blipFill>
        <p:spPr>
          <a:xfrm>
            <a:off x="1970088" y="5465763"/>
            <a:ext cx="1022350" cy="968375"/>
          </a:xfrm>
          <a:prstGeom prst="rect">
            <a:avLst/>
          </a:prstGeom>
          <a:noFill/>
          <a:ln w="9525">
            <a:noFill/>
          </a:ln>
        </p:spPr>
      </p:pic>
      <p:pic>
        <p:nvPicPr>
          <p:cNvPr id="73743" name="Picture 23"/>
          <p:cNvPicPr preferRelativeResize="0"/>
          <p:nvPr/>
        </p:nvPicPr>
        <p:blipFill>
          <a:blip r:embed="rId14"/>
          <a:stretch>
            <a:fillRect/>
          </a:stretch>
        </p:blipFill>
        <p:spPr>
          <a:xfrm>
            <a:off x="3184525" y="5472113"/>
            <a:ext cx="1022350" cy="962025"/>
          </a:xfrm>
          <a:prstGeom prst="rect">
            <a:avLst/>
          </a:prstGeom>
          <a:noFill/>
          <a:ln w="9525">
            <a:noFill/>
          </a:ln>
        </p:spPr>
      </p:pic>
      <p:pic>
        <p:nvPicPr>
          <p:cNvPr id="73744" name="Picture 24"/>
          <p:cNvPicPr preferRelativeResize="0"/>
          <p:nvPr/>
        </p:nvPicPr>
        <p:blipFill>
          <a:blip r:embed="rId15"/>
          <a:stretch>
            <a:fillRect/>
          </a:stretch>
        </p:blipFill>
        <p:spPr>
          <a:xfrm>
            <a:off x="4402138" y="5467350"/>
            <a:ext cx="1020762" cy="966788"/>
          </a:xfrm>
          <a:prstGeom prst="rect">
            <a:avLst/>
          </a:prstGeom>
          <a:noFill/>
          <a:ln w="9525">
            <a:noFill/>
          </a:ln>
        </p:spPr>
      </p:pic>
      <p:pic>
        <p:nvPicPr>
          <p:cNvPr id="73745" name="Picture 25"/>
          <p:cNvPicPr preferRelativeResize="0"/>
          <p:nvPr/>
        </p:nvPicPr>
        <p:blipFill>
          <a:blip r:embed="rId16"/>
          <a:stretch>
            <a:fillRect/>
          </a:stretch>
        </p:blipFill>
        <p:spPr>
          <a:xfrm>
            <a:off x="5618163" y="5470525"/>
            <a:ext cx="1022350" cy="963613"/>
          </a:xfrm>
          <a:prstGeom prst="rect">
            <a:avLst/>
          </a:prstGeom>
          <a:noFill/>
          <a:ln w="9525">
            <a:noFill/>
          </a:ln>
        </p:spPr>
      </p:pic>
      <p:pic>
        <p:nvPicPr>
          <p:cNvPr id="73746" name="Picture 26"/>
          <p:cNvPicPr preferRelativeResize="0"/>
          <p:nvPr/>
        </p:nvPicPr>
        <p:blipFill>
          <a:blip r:embed="rId17"/>
          <a:stretch>
            <a:fillRect/>
          </a:stretch>
        </p:blipFill>
        <p:spPr>
          <a:xfrm>
            <a:off x="6834188" y="5475288"/>
            <a:ext cx="1020762" cy="958850"/>
          </a:xfrm>
          <a:prstGeom prst="rect">
            <a:avLst/>
          </a:prstGeom>
          <a:noFill/>
          <a:ln w="9525">
            <a:noFill/>
          </a:ln>
        </p:spPr>
      </p:pic>
      <p:pic>
        <p:nvPicPr>
          <p:cNvPr id="73747" name="Picture 27"/>
          <p:cNvPicPr preferRelativeResize="0"/>
          <p:nvPr/>
        </p:nvPicPr>
        <p:blipFill>
          <a:blip r:embed="rId18"/>
          <a:stretch>
            <a:fillRect/>
          </a:stretch>
        </p:blipFill>
        <p:spPr>
          <a:xfrm>
            <a:off x="8050213" y="5478463"/>
            <a:ext cx="1022350" cy="955675"/>
          </a:xfrm>
          <a:prstGeom prst="rect">
            <a:avLst/>
          </a:prstGeom>
          <a:noFill/>
          <a:ln w="9525">
            <a:noFill/>
          </a:ln>
        </p:spPr>
      </p:pic>
      <p:pic>
        <p:nvPicPr>
          <p:cNvPr id="73748" name="Picture 28"/>
          <p:cNvPicPr preferRelativeResize="0"/>
          <p:nvPr/>
        </p:nvPicPr>
        <p:blipFill>
          <a:blip r:embed="rId19"/>
          <a:stretch>
            <a:fillRect/>
          </a:stretch>
        </p:blipFill>
        <p:spPr>
          <a:xfrm>
            <a:off x="4367213" y="4379913"/>
            <a:ext cx="1020762" cy="955675"/>
          </a:xfrm>
          <a:prstGeom prst="rect">
            <a:avLst/>
          </a:prstGeom>
          <a:noFill/>
          <a:ln w="9525">
            <a:noFill/>
          </a:ln>
        </p:spPr>
      </p:pic>
      <p:pic>
        <p:nvPicPr>
          <p:cNvPr id="73749" name="Picture 29"/>
          <p:cNvPicPr preferRelativeResize="0"/>
          <p:nvPr/>
        </p:nvPicPr>
        <p:blipFill>
          <a:blip r:embed="rId20"/>
          <a:stretch>
            <a:fillRect/>
          </a:stretch>
        </p:blipFill>
        <p:spPr>
          <a:xfrm>
            <a:off x="5572125" y="4389438"/>
            <a:ext cx="1020763" cy="946150"/>
          </a:xfrm>
          <a:prstGeom prst="rect">
            <a:avLst/>
          </a:prstGeom>
          <a:noFill/>
          <a:ln w="9525">
            <a:noFill/>
          </a:ln>
        </p:spPr>
      </p:pic>
      <p:pic>
        <p:nvPicPr>
          <p:cNvPr id="73750" name="Picture 30"/>
          <p:cNvPicPr preferRelativeResize="0"/>
          <p:nvPr/>
        </p:nvPicPr>
        <p:blipFill>
          <a:blip r:embed="rId21"/>
          <a:stretch>
            <a:fillRect/>
          </a:stretch>
        </p:blipFill>
        <p:spPr>
          <a:xfrm>
            <a:off x="6775450" y="4403725"/>
            <a:ext cx="1022350" cy="931863"/>
          </a:xfrm>
          <a:prstGeom prst="rect">
            <a:avLst/>
          </a:prstGeom>
          <a:noFill/>
          <a:ln w="9525">
            <a:noFill/>
          </a:ln>
        </p:spPr>
      </p:pic>
      <p:pic>
        <p:nvPicPr>
          <p:cNvPr id="73751" name="Picture 31"/>
          <p:cNvPicPr preferRelativeResize="0"/>
          <p:nvPr/>
        </p:nvPicPr>
        <p:blipFill>
          <a:blip r:embed="rId22"/>
          <a:stretch>
            <a:fillRect/>
          </a:stretch>
        </p:blipFill>
        <p:spPr>
          <a:xfrm>
            <a:off x="8050213" y="4383088"/>
            <a:ext cx="1022350" cy="952500"/>
          </a:xfrm>
          <a:prstGeom prst="rect">
            <a:avLst/>
          </a:prstGeom>
          <a:noFill/>
          <a:ln w="9525">
            <a:noFill/>
          </a:ln>
        </p:spPr>
      </p:pic>
      <p:pic>
        <p:nvPicPr>
          <p:cNvPr id="73752" name="Picture 32"/>
          <p:cNvPicPr preferRelativeResize="0"/>
          <p:nvPr/>
        </p:nvPicPr>
        <p:blipFill>
          <a:blip r:embed="rId23"/>
          <a:stretch>
            <a:fillRect/>
          </a:stretch>
        </p:blipFill>
        <p:spPr>
          <a:xfrm>
            <a:off x="4402138" y="3324225"/>
            <a:ext cx="1020762" cy="928688"/>
          </a:xfrm>
          <a:prstGeom prst="rect">
            <a:avLst/>
          </a:prstGeom>
          <a:noFill/>
          <a:ln w="9525">
            <a:noFill/>
          </a:ln>
        </p:spPr>
      </p:pic>
      <p:pic>
        <p:nvPicPr>
          <p:cNvPr id="73753" name="Picture 33"/>
          <p:cNvPicPr preferRelativeResize="0"/>
          <p:nvPr/>
        </p:nvPicPr>
        <p:blipFill>
          <a:blip r:embed="rId24"/>
          <a:stretch>
            <a:fillRect/>
          </a:stretch>
        </p:blipFill>
        <p:spPr>
          <a:xfrm>
            <a:off x="5618163" y="3321050"/>
            <a:ext cx="1022350" cy="931863"/>
          </a:xfrm>
          <a:prstGeom prst="rect">
            <a:avLst/>
          </a:prstGeom>
          <a:noFill/>
          <a:ln w="9525">
            <a:noFill/>
          </a:ln>
        </p:spPr>
      </p:pic>
      <p:pic>
        <p:nvPicPr>
          <p:cNvPr id="73754" name="Picture 34"/>
          <p:cNvPicPr preferRelativeResize="0"/>
          <p:nvPr/>
        </p:nvPicPr>
        <p:blipFill>
          <a:blip r:embed="rId25"/>
          <a:stretch>
            <a:fillRect/>
          </a:stretch>
        </p:blipFill>
        <p:spPr>
          <a:xfrm>
            <a:off x="6834188" y="3294063"/>
            <a:ext cx="1020762" cy="958850"/>
          </a:xfrm>
          <a:prstGeom prst="rect">
            <a:avLst/>
          </a:prstGeom>
          <a:noFill/>
          <a:ln w="9525">
            <a:noFill/>
          </a:ln>
        </p:spPr>
      </p:pic>
      <p:pic>
        <p:nvPicPr>
          <p:cNvPr id="73755" name="Picture 35"/>
          <p:cNvPicPr preferRelativeResize="0"/>
          <p:nvPr/>
        </p:nvPicPr>
        <p:blipFill>
          <a:blip r:embed="rId26"/>
          <a:stretch>
            <a:fillRect/>
          </a:stretch>
        </p:blipFill>
        <p:spPr>
          <a:xfrm>
            <a:off x="8050213" y="3316288"/>
            <a:ext cx="1022350" cy="936625"/>
          </a:xfrm>
          <a:prstGeom prst="rect">
            <a:avLst/>
          </a:prstGeom>
          <a:noFill/>
          <a:ln w="9525">
            <a:noFill/>
          </a:ln>
        </p:spPr>
      </p:pic>
      <p:pic>
        <p:nvPicPr>
          <p:cNvPr id="73756" name="Picture 36"/>
          <p:cNvPicPr preferRelativeResize="0"/>
          <p:nvPr/>
        </p:nvPicPr>
        <p:blipFill>
          <a:blip r:embed="rId27"/>
          <a:stretch>
            <a:fillRect/>
          </a:stretch>
        </p:blipFill>
        <p:spPr>
          <a:xfrm>
            <a:off x="4435475" y="2286000"/>
            <a:ext cx="1020763" cy="925513"/>
          </a:xfrm>
          <a:prstGeom prst="rect">
            <a:avLst/>
          </a:prstGeom>
          <a:noFill/>
          <a:ln w="9525">
            <a:noFill/>
          </a:ln>
        </p:spPr>
      </p:pic>
      <p:pic>
        <p:nvPicPr>
          <p:cNvPr id="73757" name="Picture 37"/>
          <p:cNvPicPr preferRelativeResize="0"/>
          <p:nvPr/>
        </p:nvPicPr>
        <p:blipFill>
          <a:blip r:embed="rId28"/>
          <a:stretch>
            <a:fillRect/>
          </a:stretch>
        </p:blipFill>
        <p:spPr>
          <a:xfrm>
            <a:off x="5640388" y="2286000"/>
            <a:ext cx="1022350" cy="925513"/>
          </a:xfrm>
          <a:prstGeom prst="rect">
            <a:avLst/>
          </a:prstGeom>
          <a:noFill/>
          <a:ln w="9525">
            <a:noFill/>
          </a:ln>
        </p:spPr>
      </p:pic>
      <p:pic>
        <p:nvPicPr>
          <p:cNvPr id="73758" name="Picture 38"/>
          <p:cNvPicPr preferRelativeResize="0"/>
          <p:nvPr/>
        </p:nvPicPr>
        <p:blipFill>
          <a:blip r:embed="rId29"/>
          <a:stretch>
            <a:fillRect/>
          </a:stretch>
        </p:blipFill>
        <p:spPr>
          <a:xfrm>
            <a:off x="6843713" y="2278063"/>
            <a:ext cx="1022350" cy="933450"/>
          </a:xfrm>
          <a:prstGeom prst="rect">
            <a:avLst/>
          </a:prstGeom>
          <a:noFill/>
          <a:ln w="9525">
            <a:noFill/>
          </a:ln>
        </p:spPr>
      </p:pic>
      <p:pic>
        <p:nvPicPr>
          <p:cNvPr id="73759" name="Picture 39"/>
          <p:cNvPicPr preferRelativeResize="0"/>
          <p:nvPr/>
        </p:nvPicPr>
        <p:blipFill>
          <a:blip r:embed="rId30"/>
          <a:stretch>
            <a:fillRect/>
          </a:stretch>
        </p:blipFill>
        <p:spPr>
          <a:xfrm>
            <a:off x="8110538" y="2274888"/>
            <a:ext cx="962025" cy="936625"/>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57</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4754" name="Rectangle 12"/>
          <p:cNvSpPr>
            <a:spLocks noGrp="1"/>
          </p:cNvSpPr>
          <p:nvPr>
            <p:ph type="body" sz="half"/>
          </p:nvPr>
        </p:nvSpPr>
        <p:spPr>
          <a:xfrm>
            <a:off x="0" y="909638"/>
            <a:ext cx="5181600" cy="1579562"/>
          </a:xfrm>
        </p:spPr>
        <p:txBody>
          <a:bodyPr vert="horz" wrap="square" lIns="91440" tIns="45720" rIns="91440" bIns="45720" anchor="t"/>
          <a:lstStyle>
            <a:lvl1pPr marL="342900" lvl="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kern="1200">
                <a:solidFill>
                  <a:schemeClr val="tx1"/>
                </a:solidFill>
                <a:latin typeface="+mn-lt"/>
                <a:ea typeface="+mn-ea"/>
                <a:cs typeface="+mn-cs"/>
              </a:defRPr>
            </a:lvl1pPr>
            <a:lvl2pPr marL="669925" lvl="1" indent="-325755" algn="l" rtl="0" eaLnBrk="0" fontAlgn="base" hangingPunct="0">
              <a:spcBef>
                <a:spcPct val="20000"/>
              </a:spcBef>
              <a:spcAft>
                <a:spcPct val="0"/>
              </a:spcAft>
              <a:buClr>
                <a:schemeClr val="accent2"/>
              </a:buClr>
              <a:buSzPct val="60000"/>
              <a:buFont typeface="Wingdings" panose="05000000000000000000" pitchFamily="2" charset="2"/>
              <a:buChar char="q"/>
              <a:defRPr sz="2400" kern="1200">
                <a:solidFill>
                  <a:schemeClr val="tx1"/>
                </a:solidFill>
                <a:latin typeface="+mn-lt"/>
                <a:ea typeface="+mn-ea"/>
                <a:cs typeface="+mn-cs"/>
              </a:defRPr>
            </a:lvl2pPr>
            <a:lvl3pPr marL="1022350" lvl="2" indent="-351155" algn="l" rtl="0" eaLnBrk="0" fontAlgn="base" hangingPunct="0">
              <a:spcBef>
                <a:spcPct val="20000"/>
              </a:spcBef>
              <a:spcAft>
                <a:spcPct val="0"/>
              </a:spcAft>
              <a:buClr>
                <a:schemeClr val="accent1"/>
              </a:buClr>
              <a:buSzPct val="65000"/>
              <a:buFont typeface="Wingdings" panose="05000000000000000000" pitchFamily="2" charset="2"/>
              <a:buChar char="n"/>
              <a:defRPr sz="2000" kern="1200">
                <a:solidFill>
                  <a:schemeClr val="tx1"/>
                </a:solidFill>
                <a:latin typeface="+mn-lt"/>
                <a:ea typeface="+mn-ea"/>
                <a:cs typeface="+mn-cs"/>
              </a:defRPr>
            </a:lvl3pPr>
            <a:lvl4pPr marL="1339850" lvl="3" indent="-316230" algn="l" rtl="0" eaLnBrk="0" fontAlgn="base" hangingPunct="0">
              <a:spcBef>
                <a:spcPct val="20000"/>
              </a:spcBef>
              <a:spcAft>
                <a:spcPct val="0"/>
              </a:spcAft>
              <a:buClr>
                <a:schemeClr val="accent2"/>
              </a:buClr>
              <a:buSzPct val="70000"/>
              <a:buFont typeface="Wingdings" panose="05000000000000000000" pitchFamily="2" charset="2"/>
              <a:buChar char="q"/>
              <a:defRPr sz="1800" kern="1200">
                <a:solidFill>
                  <a:schemeClr val="tx1"/>
                </a:solidFill>
                <a:latin typeface="+mn-lt"/>
                <a:ea typeface="+mn-ea"/>
                <a:cs typeface="+mn-cs"/>
              </a:defRPr>
            </a:lvl4pPr>
            <a:lvl5pPr marL="1681480" lvl="4"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kern="1200">
                <a:solidFill>
                  <a:schemeClr val="tx1"/>
                </a:solidFill>
                <a:latin typeface="+mn-lt"/>
                <a:ea typeface="+mn-ea"/>
                <a:cs typeface="+mn-cs"/>
              </a:defRPr>
            </a:lvl5pPr>
          </a:lstStyle>
          <a:p>
            <a:pPr lvl="0" eaLnBrk="1" hangingPunct="1">
              <a:lnSpc>
                <a:spcPct val="8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① </a:t>
            </a:r>
            <a:r>
              <a:rPr lang="zh-CN" altLang="en-US" sz="1600" dirty="0">
                <a:latin typeface="Arial" panose="020B0604020202020204" pitchFamily="34" charset="0"/>
                <a:ea typeface="微软雅黑" panose="020B0503020204020204" pitchFamily="34" charset="-122"/>
                <a:sym typeface="Arial" panose="020B0604020202020204" pitchFamily="34" charset="0"/>
              </a:rPr>
              <a:t>提醒人们预防可能发生的危险</a:t>
            </a:r>
          </a:p>
          <a:p>
            <a:pPr lvl="0" eaLnBrk="1" hangingPunct="1">
              <a:lnSpc>
                <a:spcPct val="8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     ～地下高压电缆</a:t>
            </a:r>
          </a:p>
          <a:p>
            <a:pPr lvl="0" eaLnBrk="1" hangingPunct="1">
              <a:lnSpc>
                <a:spcPct val="8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     ～地下自来水管道</a:t>
            </a:r>
          </a:p>
          <a:p>
            <a:pPr lvl="0" eaLnBrk="1" hangingPunct="1">
              <a:lnSpc>
                <a:spcPct val="8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     ～地下通讯管线</a:t>
            </a:r>
          </a:p>
          <a:p>
            <a:pPr lvl="0" eaLnBrk="1" hangingPunct="1">
              <a:lnSpc>
                <a:spcPct val="8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② 安全色为黄色</a:t>
            </a:r>
          </a:p>
          <a:p>
            <a:pPr lvl="0" eaLnBrk="1" hangingPunct="1">
              <a:lnSpc>
                <a:spcPct val="8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③ 图形为黑色三角形</a:t>
            </a:r>
          </a:p>
        </p:txBody>
      </p:sp>
      <p:grpSp>
        <p:nvGrpSpPr>
          <p:cNvPr id="74755" name="Group 89"/>
          <p:cNvGrpSpPr/>
          <p:nvPr/>
        </p:nvGrpSpPr>
        <p:grpSpPr>
          <a:xfrm>
            <a:off x="6248400" y="3429000"/>
            <a:ext cx="2438400" cy="2590800"/>
            <a:chOff x="3264" y="1392"/>
            <a:chExt cx="2400" cy="2347"/>
          </a:xfrm>
        </p:grpSpPr>
        <p:pic>
          <p:nvPicPr>
            <p:cNvPr id="74756" name="Picture 21"/>
            <p:cNvPicPr preferRelativeResize="0"/>
            <p:nvPr/>
          </p:nvPicPr>
          <p:blipFill>
            <a:blip r:embed="rId3"/>
            <a:stretch>
              <a:fillRect/>
            </a:stretch>
          </p:blipFill>
          <p:spPr>
            <a:xfrm>
              <a:off x="3264" y="1392"/>
              <a:ext cx="2400" cy="2347"/>
            </a:xfrm>
            <a:prstGeom prst="rect">
              <a:avLst/>
            </a:prstGeom>
            <a:noFill/>
            <a:ln w="9525">
              <a:noFill/>
            </a:ln>
          </p:spPr>
        </p:pic>
        <p:pic>
          <p:nvPicPr>
            <p:cNvPr id="74757" name="Picture 22"/>
            <p:cNvPicPr preferRelativeResize="0"/>
            <p:nvPr/>
          </p:nvPicPr>
          <p:blipFill>
            <a:blip r:embed="rId3"/>
            <a:srcRect l="36000" t="44994" r="55428" b="32509"/>
            <a:stretch>
              <a:fillRect/>
            </a:stretch>
          </p:blipFill>
          <p:spPr>
            <a:xfrm>
              <a:off x="4320" y="2112"/>
              <a:ext cx="288" cy="864"/>
            </a:xfrm>
            <a:prstGeom prst="rect">
              <a:avLst/>
            </a:prstGeom>
            <a:noFill/>
            <a:ln w="9525">
              <a:noFill/>
            </a:ln>
          </p:spPr>
        </p:pic>
      </p:grpSp>
      <p:sp>
        <p:nvSpPr>
          <p:cNvPr id="74758" name="Text Box 23"/>
          <p:cNvSpPr/>
          <p:nvPr/>
        </p:nvSpPr>
        <p:spPr>
          <a:xfrm>
            <a:off x="6858000" y="4416425"/>
            <a:ext cx="1206500" cy="701675"/>
          </a:xfrm>
          <a:prstGeom prst="rect">
            <a:avLst/>
          </a:prstGeom>
          <a:noFill/>
          <a:ln w="9525">
            <a:noFill/>
          </a:ln>
        </p:spPr>
        <p:txBody>
          <a:bodyPr wrap="none" anchor="t">
            <a:spAutoFit/>
          </a:bodyPr>
          <a:lstStyle/>
          <a:p>
            <a:pPr lvl="0" algn="ctr" eaLnBrk="1" hangingPunct="1">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地下</a:t>
            </a:r>
          </a:p>
          <a:p>
            <a:pPr lvl="0" algn="ctr" eaLnBrk="1" hangingPunct="1">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通讯管线</a:t>
            </a:r>
          </a:p>
        </p:txBody>
      </p:sp>
      <p:sp>
        <p:nvSpPr>
          <p:cNvPr id="74759" name="Text Box 34"/>
          <p:cNvSpPr/>
          <p:nvPr/>
        </p:nvSpPr>
        <p:spPr>
          <a:xfrm>
            <a:off x="6553200" y="5486400"/>
            <a:ext cx="1870075" cy="533400"/>
          </a:xfrm>
          <a:prstGeom prst="rect">
            <a:avLst/>
          </a:prstGeom>
          <a:solidFill>
            <a:srgbClr val="FFFFFF"/>
          </a:solidFill>
          <a:ln w="9525">
            <a:noFill/>
          </a:ln>
        </p:spPr>
        <p:txBody>
          <a:bodyPr tIns="0" bIns="0" anchor="t"/>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 </a:t>
            </a:r>
            <a:r>
              <a:rPr lang="zh-CN" altLang="en-US" sz="2400" dirty="0">
                <a:latin typeface="Arial" panose="020B0604020202020204" pitchFamily="34" charset="0"/>
                <a:ea typeface="微软雅黑" panose="020B0503020204020204" pitchFamily="34" charset="-122"/>
                <a:sym typeface="Arial" panose="020B0604020202020204" pitchFamily="34" charset="0"/>
              </a:rPr>
              <a:t>注意安全</a:t>
            </a:r>
          </a:p>
        </p:txBody>
      </p:sp>
      <p:grpSp>
        <p:nvGrpSpPr>
          <p:cNvPr id="74760" name="Group 94"/>
          <p:cNvGrpSpPr/>
          <p:nvPr/>
        </p:nvGrpSpPr>
        <p:grpSpPr>
          <a:xfrm>
            <a:off x="1447800" y="3429000"/>
            <a:ext cx="2438400" cy="2590800"/>
            <a:chOff x="912" y="2688"/>
            <a:chExt cx="1536" cy="1632"/>
          </a:xfrm>
        </p:grpSpPr>
        <p:grpSp>
          <p:nvGrpSpPr>
            <p:cNvPr id="74761" name="Group 95"/>
            <p:cNvGrpSpPr/>
            <p:nvPr/>
          </p:nvGrpSpPr>
          <p:grpSpPr>
            <a:xfrm>
              <a:off x="912" y="2688"/>
              <a:ext cx="1536" cy="1632"/>
              <a:chOff x="3264" y="1392"/>
              <a:chExt cx="2400" cy="2347"/>
            </a:xfrm>
          </p:grpSpPr>
          <p:pic>
            <p:nvPicPr>
              <p:cNvPr id="74762" name="Picture 29"/>
              <p:cNvPicPr preferRelativeResize="0"/>
              <p:nvPr/>
            </p:nvPicPr>
            <p:blipFill>
              <a:blip r:embed="rId3"/>
              <a:stretch>
                <a:fillRect/>
              </a:stretch>
            </p:blipFill>
            <p:spPr>
              <a:xfrm>
                <a:off x="3264" y="1392"/>
                <a:ext cx="2400" cy="2347"/>
              </a:xfrm>
              <a:prstGeom prst="rect">
                <a:avLst/>
              </a:prstGeom>
              <a:noFill/>
              <a:ln w="9525">
                <a:noFill/>
              </a:ln>
            </p:spPr>
          </p:pic>
          <p:pic>
            <p:nvPicPr>
              <p:cNvPr id="74763" name="Picture 30"/>
              <p:cNvPicPr preferRelativeResize="0"/>
              <p:nvPr/>
            </p:nvPicPr>
            <p:blipFill>
              <a:blip r:embed="rId3"/>
              <a:srcRect l="36000" t="44994" r="55428" b="32509"/>
              <a:stretch>
                <a:fillRect/>
              </a:stretch>
            </p:blipFill>
            <p:spPr>
              <a:xfrm>
                <a:off x="4320" y="2112"/>
                <a:ext cx="288" cy="864"/>
              </a:xfrm>
              <a:prstGeom prst="rect">
                <a:avLst/>
              </a:prstGeom>
              <a:noFill/>
              <a:ln w="9525">
                <a:noFill/>
              </a:ln>
            </p:spPr>
          </p:pic>
        </p:grpSp>
        <p:sp>
          <p:nvSpPr>
            <p:cNvPr id="74764" name="Text Box 31"/>
            <p:cNvSpPr/>
            <p:nvPr/>
          </p:nvSpPr>
          <p:spPr>
            <a:xfrm>
              <a:off x="1296" y="3456"/>
              <a:ext cx="760" cy="384"/>
            </a:xfrm>
            <a:prstGeom prst="rect">
              <a:avLst/>
            </a:prstGeom>
            <a:noFill/>
            <a:ln w="9525">
              <a:noFill/>
            </a:ln>
          </p:spPr>
          <p:txBody>
            <a:bodyPr wrap="none" anchor="t">
              <a:spAutoFit/>
            </a:bodyPr>
            <a:lstStyle/>
            <a:p>
              <a:pPr lvl="0" algn="ctr" eaLnBrk="1" hangingPunct="1">
                <a:lnSpc>
                  <a:spcPct val="85000"/>
                </a:lnSpc>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地下</a:t>
              </a:r>
            </a:p>
            <a:p>
              <a:pPr lvl="0" algn="ctr" eaLnBrk="1" hangingPunct="1">
                <a:lnSpc>
                  <a:spcPct val="85000"/>
                </a:lnSpc>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高压电缆</a:t>
              </a:r>
            </a:p>
          </p:txBody>
        </p:sp>
        <p:sp>
          <p:nvSpPr>
            <p:cNvPr id="74765" name="Text Box 32"/>
            <p:cNvSpPr/>
            <p:nvPr/>
          </p:nvSpPr>
          <p:spPr>
            <a:xfrm>
              <a:off x="1078" y="3984"/>
              <a:ext cx="1178" cy="336"/>
            </a:xfrm>
            <a:prstGeom prst="rect">
              <a:avLst/>
            </a:prstGeom>
            <a:solidFill>
              <a:srgbClr val="FFFFFF"/>
            </a:solidFill>
            <a:ln w="9525">
              <a:noFill/>
            </a:ln>
          </p:spPr>
          <p:txBody>
            <a:bodyPr tIns="0" bIns="0" anchor="t"/>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 </a:t>
              </a:r>
              <a:r>
                <a:rPr lang="zh-CN" altLang="en-US" sz="2400" dirty="0">
                  <a:latin typeface="Arial" panose="020B0604020202020204" pitchFamily="34" charset="0"/>
                  <a:ea typeface="微软雅黑" panose="020B0503020204020204" pitchFamily="34" charset="-122"/>
                  <a:sym typeface="Arial" panose="020B0604020202020204" pitchFamily="34" charset="0"/>
                </a:rPr>
                <a:t>注意安全</a:t>
              </a:r>
            </a:p>
          </p:txBody>
        </p:sp>
        <p:grpSp>
          <p:nvGrpSpPr>
            <p:cNvPr id="74766" name="Group 100"/>
            <p:cNvGrpSpPr/>
            <p:nvPr/>
          </p:nvGrpSpPr>
          <p:grpSpPr>
            <a:xfrm>
              <a:off x="1584" y="3173"/>
              <a:ext cx="198" cy="331"/>
              <a:chOff x="3624" y="1829"/>
              <a:chExt cx="198" cy="331"/>
            </a:xfrm>
          </p:grpSpPr>
          <p:pic>
            <p:nvPicPr>
              <p:cNvPr id="74767" name="Picture 36"/>
              <p:cNvPicPr preferRelativeResize="0"/>
              <p:nvPr/>
            </p:nvPicPr>
            <p:blipFill>
              <a:blip r:embed="rId4"/>
              <a:srcRect l="39078" t="26158" r="41383" b="34605"/>
              <a:stretch>
                <a:fillRect/>
              </a:stretch>
            </p:blipFill>
            <p:spPr>
              <a:xfrm>
                <a:off x="3648" y="1872"/>
                <a:ext cx="144" cy="288"/>
              </a:xfrm>
              <a:prstGeom prst="rect">
                <a:avLst/>
              </a:prstGeom>
              <a:noFill/>
              <a:ln w="9525">
                <a:noFill/>
              </a:ln>
            </p:spPr>
          </p:pic>
          <p:pic>
            <p:nvPicPr>
              <p:cNvPr id="74768" name="Picture 39"/>
              <p:cNvPicPr preferRelativeResize="0"/>
              <p:nvPr/>
            </p:nvPicPr>
            <p:blipFill>
              <a:blip r:embed="rId3"/>
              <a:srcRect l="35936" t="45039" r="55453" b="32440"/>
              <a:stretch>
                <a:fillRect/>
              </a:stretch>
            </p:blipFill>
            <p:spPr>
              <a:xfrm rot="-2280000">
                <a:off x="3763" y="1847"/>
                <a:ext cx="59" cy="96"/>
              </a:xfrm>
              <a:prstGeom prst="rect">
                <a:avLst/>
              </a:prstGeom>
              <a:noFill/>
              <a:ln w="9525">
                <a:noFill/>
              </a:ln>
            </p:spPr>
          </p:pic>
          <p:pic>
            <p:nvPicPr>
              <p:cNvPr id="74769" name="Picture 40"/>
              <p:cNvPicPr preferRelativeResize="0"/>
              <p:nvPr/>
            </p:nvPicPr>
            <p:blipFill>
              <a:blip r:embed="rId3"/>
              <a:srcRect l="35936" t="45039" r="55453" b="32440"/>
              <a:stretch>
                <a:fillRect/>
              </a:stretch>
            </p:blipFill>
            <p:spPr>
              <a:xfrm rot="1800000">
                <a:off x="3624" y="1829"/>
                <a:ext cx="70" cy="144"/>
              </a:xfrm>
              <a:prstGeom prst="rect">
                <a:avLst/>
              </a:prstGeom>
              <a:noFill/>
              <a:ln w="9525">
                <a:noFill/>
              </a:ln>
            </p:spPr>
          </p:pic>
        </p:grpSp>
      </p:grpSp>
      <p:grpSp>
        <p:nvGrpSpPr>
          <p:cNvPr id="74770" name="Group 104"/>
          <p:cNvGrpSpPr/>
          <p:nvPr/>
        </p:nvGrpSpPr>
        <p:grpSpPr>
          <a:xfrm>
            <a:off x="3810000" y="3429000"/>
            <a:ext cx="2438400" cy="2590800"/>
            <a:chOff x="2400" y="2688"/>
            <a:chExt cx="1536" cy="1632"/>
          </a:xfrm>
        </p:grpSpPr>
        <p:grpSp>
          <p:nvGrpSpPr>
            <p:cNvPr id="74771" name="Group 105"/>
            <p:cNvGrpSpPr/>
            <p:nvPr/>
          </p:nvGrpSpPr>
          <p:grpSpPr>
            <a:xfrm>
              <a:off x="2400" y="2688"/>
              <a:ext cx="1536" cy="1632"/>
              <a:chOff x="3264" y="1392"/>
              <a:chExt cx="2400" cy="2347"/>
            </a:xfrm>
          </p:grpSpPr>
          <p:pic>
            <p:nvPicPr>
              <p:cNvPr id="74772" name="Picture 25"/>
              <p:cNvPicPr preferRelativeResize="0"/>
              <p:nvPr/>
            </p:nvPicPr>
            <p:blipFill>
              <a:blip r:embed="rId3"/>
              <a:stretch>
                <a:fillRect/>
              </a:stretch>
            </p:blipFill>
            <p:spPr>
              <a:xfrm>
                <a:off x="3264" y="1392"/>
                <a:ext cx="2400" cy="2347"/>
              </a:xfrm>
              <a:prstGeom prst="rect">
                <a:avLst/>
              </a:prstGeom>
              <a:noFill/>
              <a:ln w="9525">
                <a:noFill/>
              </a:ln>
            </p:spPr>
          </p:pic>
          <p:pic>
            <p:nvPicPr>
              <p:cNvPr id="74773" name="Picture 26"/>
              <p:cNvPicPr preferRelativeResize="0"/>
              <p:nvPr/>
            </p:nvPicPr>
            <p:blipFill>
              <a:blip r:embed="rId3"/>
              <a:srcRect l="36000" t="44994" r="55428" b="32509"/>
              <a:stretch>
                <a:fillRect/>
              </a:stretch>
            </p:blipFill>
            <p:spPr>
              <a:xfrm>
                <a:off x="4320" y="2112"/>
                <a:ext cx="288" cy="864"/>
              </a:xfrm>
              <a:prstGeom prst="rect">
                <a:avLst/>
              </a:prstGeom>
              <a:noFill/>
              <a:ln w="9525">
                <a:noFill/>
              </a:ln>
            </p:spPr>
          </p:pic>
        </p:grpSp>
        <p:sp>
          <p:nvSpPr>
            <p:cNvPr id="74774" name="Text Box 27"/>
            <p:cNvSpPr/>
            <p:nvPr/>
          </p:nvSpPr>
          <p:spPr>
            <a:xfrm>
              <a:off x="2688" y="3398"/>
              <a:ext cx="921" cy="442"/>
            </a:xfrm>
            <a:prstGeom prst="rect">
              <a:avLst/>
            </a:prstGeom>
            <a:noFill/>
            <a:ln w="9525">
              <a:noFill/>
            </a:ln>
          </p:spPr>
          <p:txBody>
            <a:bodyPr wrap="none" anchor="t">
              <a:spAutoFit/>
            </a:bodyPr>
            <a:lstStyle/>
            <a:p>
              <a:pPr lvl="0" algn="ctr" eaLnBrk="1" hangingPunct="1">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地下</a:t>
              </a:r>
            </a:p>
            <a:p>
              <a:pPr lvl="0" algn="ctr" eaLnBrk="1" hangingPunct="1">
                <a:buClr>
                  <a:srgbClr val="000000"/>
                </a:buClr>
                <a:buSzPct val="100000"/>
              </a:pPr>
              <a:r>
                <a:rPr lang="zh-CN" altLang="en-US" sz="2000" dirty="0">
                  <a:latin typeface="Arial" panose="020B0604020202020204" pitchFamily="34" charset="0"/>
                  <a:ea typeface="微软雅黑" panose="020B0503020204020204" pitchFamily="34" charset="-122"/>
                  <a:sym typeface="Arial" panose="020B0604020202020204" pitchFamily="34" charset="0"/>
                </a:rPr>
                <a:t>自来水管道</a:t>
              </a:r>
            </a:p>
          </p:txBody>
        </p:sp>
        <p:sp>
          <p:nvSpPr>
            <p:cNvPr id="74775" name="Text Box 33"/>
            <p:cNvSpPr/>
            <p:nvPr/>
          </p:nvSpPr>
          <p:spPr>
            <a:xfrm>
              <a:off x="2592" y="3984"/>
              <a:ext cx="1178" cy="336"/>
            </a:xfrm>
            <a:prstGeom prst="rect">
              <a:avLst/>
            </a:prstGeom>
            <a:solidFill>
              <a:srgbClr val="FFFFFF"/>
            </a:solidFill>
            <a:ln w="9525">
              <a:noFill/>
            </a:ln>
          </p:spPr>
          <p:txBody>
            <a:bodyPr tIns="0" bIns="0" anchor="t"/>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 </a:t>
              </a:r>
              <a:r>
                <a:rPr lang="zh-CN" altLang="en-US" sz="2400" dirty="0">
                  <a:latin typeface="Arial" panose="020B0604020202020204" pitchFamily="34" charset="0"/>
                  <a:ea typeface="微软雅黑" panose="020B0503020204020204" pitchFamily="34" charset="-122"/>
                  <a:sym typeface="Arial" panose="020B0604020202020204" pitchFamily="34" charset="0"/>
                </a:rPr>
                <a:t>注意安全</a:t>
              </a:r>
            </a:p>
          </p:txBody>
        </p:sp>
        <p:pic>
          <p:nvPicPr>
            <p:cNvPr id="74776" name="Picture 42"/>
            <p:cNvPicPr preferRelativeResize="0"/>
            <p:nvPr/>
          </p:nvPicPr>
          <p:blipFill>
            <a:blip r:embed="rId5">
              <a:clrChange>
                <a:clrFrom>
                  <a:srgbClr val="FFFFFF"/>
                </a:clrFrom>
                <a:clrTo>
                  <a:srgbClr val="FFFFFF">
                    <a:alpha val="0"/>
                  </a:srgbClr>
                </a:clrTo>
              </a:clrChange>
            </a:blip>
            <a:stretch>
              <a:fillRect/>
            </a:stretch>
          </p:blipFill>
          <p:spPr>
            <a:xfrm>
              <a:off x="3024" y="3168"/>
              <a:ext cx="288" cy="278"/>
            </a:xfrm>
            <a:prstGeom prst="rect">
              <a:avLst/>
            </a:prstGeom>
            <a:noFill/>
            <a:ln w="9525">
              <a:noFill/>
            </a:ln>
          </p:spPr>
        </p:pic>
      </p:grpSp>
      <p:sp>
        <p:nvSpPr>
          <p:cNvPr id="74777" name="Text Box 50"/>
          <p:cNvSpPr/>
          <p:nvPr/>
        </p:nvSpPr>
        <p:spPr>
          <a:xfrm>
            <a:off x="292100" y="330200"/>
            <a:ext cx="311150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3</a:t>
            </a:r>
            <a:r>
              <a:rPr lang="zh-CN" altLang="en-US" sz="2400" dirty="0">
                <a:latin typeface="Arial" panose="020B0604020202020204" pitchFamily="34" charset="0"/>
                <a:ea typeface="微软雅黑" panose="020B0503020204020204" pitchFamily="34" charset="-122"/>
                <a:sym typeface="Arial" panose="020B0604020202020204" pitchFamily="34" charset="0"/>
              </a:rPr>
              <a:t>）地下埋设管线标志</a:t>
            </a:r>
          </a:p>
        </p:txBody>
      </p:sp>
    </p:spTree>
  </p:cSld>
  <p:clrMapOvr>
    <a:masterClrMapping/>
  </p:clrMapOvr>
  <p:transition spd="slow" advClick="0" advTm="0">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5778" name="Rectangle 3"/>
          <p:cNvSpPr>
            <a:spLocks noGrp="1"/>
          </p:cNvSpPr>
          <p:nvPr>
            <p:ph type="body" sz="half"/>
          </p:nvPr>
        </p:nvSpPr>
        <p:spPr>
          <a:xfrm>
            <a:off x="0" y="698500"/>
            <a:ext cx="4546600" cy="1325563"/>
          </a:xfrm>
        </p:spPr>
        <p:txBody>
          <a:bodyPr vert="horz" wrap="square" lIns="91440" tIns="45720" rIns="91440" bIns="45720" anchor="t"/>
          <a:lstStyle>
            <a:lvl1pPr marL="342900" lvl="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kern="1200">
                <a:solidFill>
                  <a:schemeClr val="tx1"/>
                </a:solidFill>
                <a:latin typeface="+mn-lt"/>
                <a:ea typeface="+mn-ea"/>
                <a:cs typeface="+mn-cs"/>
              </a:defRPr>
            </a:lvl1pPr>
            <a:lvl2pPr marL="669925" lvl="1" indent="-325755" algn="l" rtl="0" eaLnBrk="0" fontAlgn="base" hangingPunct="0">
              <a:spcBef>
                <a:spcPct val="20000"/>
              </a:spcBef>
              <a:spcAft>
                <a:spcPct val="0"/>
              </a:spcAft>
              <a:buClr>
                <a:schemeClr val="accent2"/>
              </a:buClr>
              <a:buSzPct val="60000"/>
              <a:buFont typeface="Wingdings" panose="05000000000000000000" pitchFamily="2" charset="2"/>
              <a:buChar char="q"/>
              <a:defRPr sz="2400" kern="1200">
                <a:solidFill>
                  <a:schemeClr val="tx1"/>
                </a:solidFill>
                <a:latin typeface="+mn-lt"/>
                <a:ea typeface="+mn-ea"/>
                <a:cs typeface="+mn-cs"/>
              </a:defRPr>
            </a:lvl2pPr>
            <a:lvl3pPr marL="1022350" lvl="2" indent="-351155" algn="l" rtl="0" eaLnBrk="0" fontAlgn="base" hangingPunct="0">
              <a:spcBef>
                <a:spcPct val="20000"/>
              </a:spcBef>
              <a:spcAft>
                <a:spcPct val="0"/>
              </a:spcAft>
              <a:buClr>
                <a:schemeClr val="accent1"/>
              </a:buClr>
              <a:buSzPct val="65000"/>
              <a:buFont typeface="Wingdings" panose="05000000000000000000" pitchFamily="2" charset="2"/>
              <a:buChar char="n"/>
              <a:defRPr sz="2000" kern="1200">
                <a:solidFill>
                  <a:schemeClr val="tx1"/>
                </a:solidFill>
                <a:latin typeface="+mn-lt"/>
                <a:ea typeface="+mn-ea"/>
                <a:cs typeface="+mn-cs"/>
              </a:defRPr>
            </a:lvl3pPr>
            <a:lvl4pPr marL="1339850" lvl="3" indent="-316230" algn="l" rtl="0" eaLnBrk="0" fontAlgn="base" hangingPunct="0">
              <a:spcBef>
                <a:spcPct val="20000"/>
              </a:spcBef>
              <a:spcAft>
                <a:spcPct val="0"/>
              </a:spcAft>
              <a:buClr>
                <a:schemeClr val="accent2"/>
              </a:buClr>
              <a:buSzPct val="70000"/>
              <a:buFont typeface="Wingdings" panose="05000000000000000000" pitchFamily="2" charset="2"/>
              <a:buChar char="q"/>
              <a:defRPr sz="1800" kern="1200">
                <a:solidFill>
                  <a:schemeClr val="tx1"/>
                </a:solidFill>
                <a:latin typeface="+mn-lt"/>
                <a:ea typeface="+mn-ea"/>
                <a:cs typeface="+mn-cs"/>
              </a:defRPr>
            </a:lvl4pPr>
            <a:lvl5pPr marL="1681480" lvl="4"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kern="1200">
                <a:solidFill>
                  <a:schemeClr val="tx1"/>
                </a:solidFill>
                <a:latin typeface="+mn-lt"/>
                <a:ea typeface="+mn-ea"/>
                <a:cs typeface="+mn-cs"/>
              </a:defRPr>
            </a:lvl5pPr>
          </a:lstStyle>
          <a:p>
            <a:pPr lvl="0" eaLnBrk="1" hangingPunct="1">
              <a:buNone/>
            </a:pPr>
            <a:r>
              <a:rPr lang="en-US" altLang="zh-CN" sz="1800" dirty="0">
                <a:latin typeface="Arial" panose="020B0604020202020204" pitchFamily="34" charset="0"/>
                <a:ea typeface="微软雅黑" panose="020B0503020204020204" pitchFamily="34" charset="-122"/>
                <a:sym typeface="Arial" panose="020B0604020202020204" pitchFamily="34" charset="0"/>
              </a:rPr>
              <a:t>① </a:t>
            </a:r>
            <a:r>
              <a:rPr lang="zh-CN" altLang="en-US" sz="1800" dirty="0">
                <a:latin typeface="Arial" panose="020B0604020202020204" pitchFamily="34" charset="0"/>
                <a:ea typeface="微软雅黑" panose="020B0503020204020204" pitchFamily="34" charset="-122"/>
                <a:sym typeface="Arial" panose="020B0604020202020204" pitchFamily="34" charset="0"/>
              </a:rPr>
              <a:t>强制人们必须遵守的要求</a:t>
            </a:r>
          </a:p>
          <a:p>
            <a:pPr lvl="0" eaLnBrk="1" hangingPunct="1">
              <a:buNone/>
            </a:pPr>
            <a:r>
              <a:rPr lang="zh-CN" altLang="en-US" sz="1800" dirty="0">
                <a:latin typeface="Arial" panose="020B0604020202020204" pitchFamily="34" charset="0"/>
                <a:ea typeface="微软雅黑" panose="020B0503020204020204" pitchFamily="34" charset="-122"/>
                <a:sym typeface="Arial" panose="020B0604020202020204" pitchFamily="34" charset="0"/>
              </a:rPr>
              <a:t>② 安全色为兰色</a:t>
            </a:r>
          </a:p>
          <a:p>
            <a:pPr lvl="0" eaLnBrk="1" hangingPunct="1">
              <a:buNone/>
            </a:pPr>
            <a:r>
              <a:rPr lang="zh-CN" altLang="en-US" sz="1800" dirty="0">
                <a:latin typeface="Arial" panose="020B0604020202020204" pitchFamily="34" charset="0"/>
                <a:ea typeface="微软雅黑" panose="020B0503020204020204" pitchFamily="34" charset="-122"/>
                <a:sym typeface="Arial" panose="020B0604020202020204" pitchFamily="34" charset="0"/>
              </a:rPr>
              <a:t>③ 图形为圆形</a:t>
            </a:r>
          </a:p>
          <a:p>
            <a:pPr lvl="0" eaLnBrk="1" hangingPunct="1">
              <a:buNone/>
            </a:pPr>
            <a:r>
              <a:rPr lang="zh-CN" altLang="en-US" sz="1800" dirty="0">
                <a:latin typeface="Arial" panose="020B0604020202020204" pitchFamily="34" charset="0"/>
                <a:ea typeface="微软雅黑" panose="020B0503020204020204" pitchFamily="34" charset="-122"/>
                <a:sym typeface="Arial" panose="020B0604020202020204" pitchFamily="34" charset="0"/>
              </a:rPr>
              <a:t>④ 图象符号由兰、白两色构成</a:t>
            </a:r>
          </a:p>
          <a:p>
            <a:pPr lvl="0" eaLnBrk="1" hangingPunct="1">
              <a:buNone/>
            </a:pPr>
            <a:endParaRPr lang="en-US" altLang="zh-CN" sz="1800" dirty="0">
              <a:latin typeface="Arial" panose="020B0604020202020204" pitchFamily="34" charset="0"/>
              <a:ea typeface="微软雅黑" panose="020B0503020204020204" pitchFamily="34" charset="-122"/>
              <a:sym typeface="Arial" panose="020B0604020202020204" pitchFamily="34" charset="0"/>
            </a:endParaRPr>
          </a:p>
        </p:txBody>
      </p:sp>
      <p:sp>
        <p:nvSpPr>
          <p:cNvPr id="75779" name="Text Box 12"/>
          <p:cNvSpPr/>
          <p:nvPr/>
        </p:nvSpPr>
        <p:spPr>
          <a:xfrm>
            <a:off x="292100" y="330200"/>
            <a:ext cx="18859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4</a:t>
            </a:r>
            <a:r>
              <a:rPr lang="zh-CN" altLang="en-US" sz="2400" dirty="0">
                <a:latin typeface="Arial" panose="020B0604020202020204" pitchFamily="34" charset="0"/>
                <a:ea typeface="微软雅黑" panose="020B0503020204020204" pitchFamily="34" charset="-122"/>
                <a:sym typeface="Arial" panose="020B0604020202020204" pitchFamily="34" charset="0"/>
              </a:rPr>
              <a:t>）指令标志</a:t>
            </a:r>
          </a:p>
        </p:txBody>
      </p:sp>
      <p:pic>
        <p:nvPicPr>
          <p:cNvPr id="75780" name="Picture 15"/>
          <p:cNvPicPr preferRelativeResize="0"/>
          <p:nvPr/>
        </p:nvPicPr>
        <p:blipFill>
          <a:blip r:embed="rId3"/>
          <a:stretch>
            <a:fillRect/>
          </a:stretch>
        </p:blipFill>
        <p:spPr>
          <a:xfrm>
            <a:off x="7831138" y="2185988"/>
            <a:ext cx="1382712" cy="1476375"/>
          </a:xfrm>
          <a:prstGeom prst="rect">
            <a:avLst/>
          </a:prstGeom>
          <a:noFill/>
          <a:ln w="9525">
            <a:noFill/>
          </a:ln>
        </p:spPr>
      </p:pic>
      <p:pic>
        <p:nvPicPr>
          <p:cNvPr id="75781" name="Picture 16"/>
          <p:cNvPicPr preferRelativeResize="0"/>
          <p:nvPr/>
        </p:nvPicPr>
        <p:blipFill>
          <a:blip r:embed="rId4"/>
          <a:stretch>
            <a:fillRect/>
          </a:stretch>
        </p:blipFill>
        <p:spPr>
          <a:xfrm>
            <a:off x="1254125" y="3725863"/>
            <a:ext cx="1381125" cy="1517650"/>
          </a:xfrm>
          <a:prstGeom prst="rect">
            <a:avLst/>
          </a:prstGeom>
          <a:noFill/>
          <a:ln w="9525">
            <a:noFill/>
          </a:ln>
        </p:spPr>
      </p:pic>
      <p:pic>
        <p:nvPicPr>
          <p:cNvPr id="75782" name="Picture 17"/>
          <p:cNvPicPr preferRelativeResize="0"/>
          <p:nvPr/>
        </p:nvPicPr>
        <p:blipFill>
          <a:blip r:embed="rId5"/>
          <a:stretch>
            <a:fillRect/>
          </a:stretch>
        </p:blipFill>
        <p:spPr>
          <a:xfrm>
            <a:off x="5713413" y="2181225"/>
            <a:ext cx="1460500" cy="1466850"/>
          </a:xfrm>
          <a:prstGeom prst="rect">
            <a:avLst/>
          </a:prstGeom>
          <a:noFill/>
          <a:ln w="9525">
            <a:noFill/>
          </a:ln>
        </p:spPr>
      </p:pic>
      <p:pic>
        <p:nvPicPr>
          <p:cNvPr id="75783" name="Picture 18"/>
          <p:cNvPicPr preferRelativeResize="0"/>
          <p:nvPr/>
        </p:nvPicPr>
        <p:blipFill>
          <a:blip r:embed="rId6"/>
          <a:stretch>
            <a:fillRect/>
          </a:stretch>
        </p:blipFill>
        <p:spPr>
          <a:xfrm>
            <a:off x="3467100" y="5372100"/>
            <a:ext cx="1382713" cy="1397000"/>
          </a:xfrm>
          <a:prstGeom prst="rect">
            <a:avLst/>
          </a:prstGeom>
          <a:noFill/>
          <a:ln w="9525">
            <a:noFill/>
          </a:ln>
        </p:spPr>
      </p:pic>
      <p:pic>
        <p:nvPicPr>
          <p:cNvPr id="75784" name="Picture 19"/>
          <p:cNvPicPr preferRelativeResize="0"/>
          <p:nvPr/>
        </p:nvPicPr>
        <p:blipFill>
          <a:blip r:embed="rId7"/>
          <a:stretch>
            <a:fillRect/>
          </a:stretch>
        </p:blipFill>
        <p:spPr>
          <a:xfrm>
            <a:off x="5680075" y="5364163"/>
            <a:ext cx="1381125" cy="1404937"/>
          </a:xfrm>
          <a:prstGeom prst="rect">
            <a:avLst/>
          </a:prstGeom>
          <a:noFill/>
          <a:ln w="9525">
            <a:noFill/>
          </a:ln>
        </p:spPr>
      </p:pic>
      <p:pic>
        <p:nvPicPr>
          <p:cNvPr id="75785" name="Picture 20"/>
          <p:cNvPicPr preferRelativeResize="0"/>
          <p:nvPr/>
        </p:nvPicPr>
        <p:blipFill>
          <a:blip r:embed="rId8"/>
          <a:stretch>
            <a:fillRect/>
          </a:stretch>
        </p:blipFill>
        <p:spPr>
          <a:xfrm>
            <a:off x="3467100" y="3724275"/>
            <a:ext cx="1381125" cy="1495425"/>
          </a:xfrm>
          <a:prstGeom prst="rect">
            <a:avLst/>
          </a:prstGeom>
          <a:noFill/>
          <a:ln w="9525">
            <a:noFill/>
          </a:ln>
        </p:spPr>
      </p:pic>
      <p:pic>
        <p:nvPicPr>
          <p:cNvPr id="75786" name="Picture 21"/>
          <p:cNvPicPr preferRelativeResize="0"/>
          <p:nvPr/>
        </p:nvPicPr>
        <p:blipFill>
          <a:blip r:embed="rId9"/>
          <a:stretch>
            <a:fillRect/>
          </a:stretch>
        </p:blipFill>
        <p:spPr>
          <a:xfrm>
            <a:off x="1241425" y="2139950"/>
            <a:ext cx="1382713" cy="1506538"/>
          </a:xfrm>
          <a:prstGeom prst="rect">
            <a:avLst/>
          </a:prstGeom>
          <a:noFill/>
          <a:ln w="9525">
            <a:noFill/>
          </a:ln>
        </p:spPr>
      </p:pic>
      <p:pic>
        <p:nvPicPr>
          <p:cNvPr id="75787" name="Picture 22"/>
          <p:cNvPicPr preferRelativeResize="0"/>
          <p:nvPr/>
        </p:nvPicPr>
        <p:blipFill>
          <a:blip r:embed="rId10"/>
          <a:stretch>
            <a:fillRect/>
          </a:stretch>
        </p:blipFill>
        <p:spPr>
          <a:xfrm>
            <a:off x="7907338" y="3852863"/>
            <a:ext cx="1381125" cy="1474787"/>
          </a:xfrm>
          <a:prstGeom prst="rect">
            <a:avLst/>
          </a:prstGeom>
          <a:noFill/>
          <a:ln w="9525">
            <a:noFill/>
          </a:ln>
        </p:spPr>
      </p:pic>
      <p:pic>
        <p:nvPicPr>
          <p:cNvPr id="75788" name="Picture 23"/>
          <p:cNvPicPr preferRelativeResize="0"/>
          <p:nvPr/>
        </p:nvPicPr>
        <p:blipFill>
          <a:blip r:embed="rId11"/>
          <a:stretch>
            <a:fillRect/>
          </a:stretch>
        </p:blipFill>
        <p:spPr>
          <a:xfrm>
            <a:off x="5680075" y="3724275"/>
            <a:ext cx="1381125" cy="1495425"/>
          </a:xfrm>
          <a:prstGeom prst="rect">
            <a:avLst/>
          </a:prstGeom>
          <a:noFill/>
          <a:ln w="9525">
            <a:noFill/>
          </a:ln>
        </p:spPr>
      </p:pic>
      <p:pic>
        <p:nvPicPr>
          <p:cNvPr id="75789" name="Picture 24"/>
          <p:cNvPicPr preferRelativeResize="0"/>
          <p:nvPr/>
        </p:nvPicPr>
        <p:blipFill>
          <a:blip r:embed="rId12"/>
          <a:stretch>
            <a:fillRect/>
          </a:stretch>
        </p:blipFill>
        <p:spPr>
          <a:xfrm>
            <a:off x="7945438" y="5359400"/>
            <a:ext cx="1258887" cy="1362075"/>
          </a:xfrm>
          <a:prstGeom prst="rect">
            <a:avLst/>
          </a:prstGeom>
          <a:noFill/>
          <a:ln w="9525">
            <a:noFill/>
          </a:ln>
        </p:spPr>
      </p:pic>
      <p:pic>
        <p:nvPicPr>
          <p:cNvPr id="75790" name="Picture 25"/>
          <p:cNvPicPr preferRelativeResize="0"/>
          <p:nvPr/>
        </p:nvPicPr>
        <p:blipFill>
          <a:blip r:embed="rId13"/>
          <a:stretch>
            <a:fillRect/>
          </a:stretch>
        </p:blipFill>
        <p:spPr>
          <a:xfrm>
            <a:off x="3394075" y="2184400"/>
            <a:ext cx="1382713" cy="1487488"/>
          </a:xfrm>
          <a:prstGeom prst="rect">
            <a:avLst/>
          </a:prstGeom>
          <a:noFill/>
          <a:ln w="9525">
            <a:noFill/>
          </a:ln>
        </p:spPr>
      </p:pic>
      <p:pic>
        <p:nvPicPr>
          <p:cNvPr id="75791" name="Picture 26"/>
          <p:cNvPicPr preferRelativeResize="0"/>
          <p:nvPr/>
        </p:nvPicPr>
        <p:blipFill>
          <a:blip r:embed="rId14"/>
          <a:stretch>
            <a:fillRect/>
          </a:stretch>
        </p:blipFill>
        <p:spPr>
          <a:xfrm>
            <a:off x="1277938" y="5281613"/>
            <a:ext cx="1382712" cy="1500187"/>
          </a:xfrm>
          <a:prstGeom prst="rect">
            <a:avLst/>
          </a:prstGeom>
          <a:noFill/>
          <a:ln w="9525">
            <a:noFill/>
          </a:ln>
        </p:spPr>
      </p:pic>
      <p:sp>
        <p:nvSpPr>
          <p:cNvPr id="75792" name="Line 27"/>
          <p:cNvSpPr/>
          <p:nvPr/>
        </p:nvSpPr>
        <p:spPr>
          <a:xfrm>
            <a:off x="1593850" y="3963988"/>
            <a:ext cx="0"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5793" name="Rectangle 28"/>
          <p:cNvSpPr/>
          <p:nvPr/>
        </p:nvSpPr>
        <p:spPr>
          <a:xfrm>
            <a:off x="1028700" y="2076450"/>
            <a:ext cx="8321675" cy="1712913"/>
          </a:xfrm>
          <a:prstGeom prst="rect">
            <a:avLst/>
          </a:prstGeom>
          <a:noFill/>
          <a:ln w="9525"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灯片编号占位符 5"/>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14338" name="Picture 5"/>
          <p:cNvPicPr preferRelativeResize="0"/>
          <p:nvPr/>
        </p:nvPicPr>
        <p:blipFill>
          <a:blip r:embed="rId3"/>
          <a:stretch>
            <a:fillRect/>
          </a:stretch>
        </p:blipFill>
        <p:spPr>
          <a:xfrm>
            <a:off x="7467600" y="4648200"/>
            <a:ext cx="2381250" cy="2133600"/>
          </a:xfrm>
          <a:prstGeom prst="rect">
            <a:avLst/>
          </a:prstGeom>
          <a:noFill/>
          <a:ln w="12700" cap="flat" cmpd="sng">
            <a:solidFill>
              <a:srgbClr val="0000FF"/>
            </a:solidFill>
            <a:prstDash val="solid"/>
            <a:miter/>
            <a:headEnd type="none" w="med" len="med"/>
            <a:tailEnd type="none" w="med" len="med"/>
          </a:ln>
        </p:spPr>
      </p:pic>
      <p:sp>
        <p:nvSpPr>
          <p:cNvPr id="2169"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341"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、高处作业的类型</a:t>
            </a:r>
          </a:p>
        </p:txBody>
      </p:sp>
      <p:sp>
        <p:nvSpPr>
          <p:cNvPr id="14342" name="Rectangle 11"/>
          <p:cNvSpPr/>
          <p:nvPr/>
        </p:nvSpPr>
        <p:spPr>
          <a:xfrm>
            <a:off x="457200" y="1295400"/>
            <a:ext cx="9067800" cy="2868613"/>
          </a:xfrm>
          <a:prstGeom prst="rect">
            <a:avLst/>
          </a:prstGeom>
          <a:noFill/>
          <a:ln w="9525">
            <a:noFill/>
          </a:ln>
        </p:spPr>
        <p:txBody>
          <a:bodyPr anchor="t">
            <a:spAutoFit/>
          </a:bodyPr>
          <a:lstStyle/>
          <a:p>
            <a:pPr lvl="0">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①</a:t>
            </a:r>
            <a:r>
              <a:rPr lang="zh-CN" altLang="en-US" sz="2000" b="0" dirty="0">
                <a:latin typeface="Arial" panose="020B0604020202020204" pitchFamily="34" charset="0"/>
                <a:ea typeface="微软雅黑" panose="020B0503020204020204" pitchFamily="34" charset="-122"/>
                <a:sym typeface="Arial" panose="020B0604020202020204" pitchFamily="34" charset="0"/>
              </a:rPr>
              <a:t>、临边作业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r>
              <a:rPr lang="zh-CN" altLang="en-US" sz="1800" b="0" dirty="0">
                <a:solidFill>
                  <a:srgbClr val="0066FF"/>
                </a:solidFill>
                <a:latin typeface="Arial" panose="020B0604020202020204" pitchFamily="34" charset="0"/>
                <a:ea typeface="微软雅黑" panose="020B0503020204020204" pitchFamily="34" charset="-122"/>
                <a:sym typeface="Arial" panose="020B0604020202020204" pitchFamily="34" charset="0"/>
              </a:rPr>
              <a:t>临边作业是指：施工现场中</a:t>
            </a:r>
            <a:r>
              <a:rPr lang="zh-CN" altLang="en-US" sz="1800" b="0">
                <a:solidFill>
                  <a:srgbClr val="0066FF"/>
                </a:solidFill>
                <a:latin typeface="Arial" panose="020B0604020202020204" pitchFamily="34" charset="0"/>
                <a:ea typeface="微软雅黑" panose="020B0503020204020204" pitchFamily="34" charset="-122"/>
                <a:sym typeface="Arial" panose="020B0604020202020204" pitchFamily="34" charset="0"/>
              </a:rPr>
              <a:t>，</a:t>
            </a:r>
            <a:r>
              <a:rPr lang="zh-CN" altLang="en-US" sz="1800" b="0" smtClean="0">
                <a:solidFill>
                  <a:srgbClr val="0066FF"/>
                </a:solidFill>
                <a:latin typeface="Arial" panose="020B0604020202020204" pitchFamily="34" charset="0"/>
                <a:ea typeface="微软雅黑" panose="020B0503020204020204" pitchFamily="34" charset="-122"/>
                <a:sym typeface="Arial" panose="020B0604020202020204" pitchFamily="34" charset="0"/>
              </a:rPr>
              <a:t>工作</a:t>
            </a:r>
            <a:r>
              <a:rPr lang="en-US" altLang="zh-CN" sz="1800" b="0">
                <a:solidFill>
                  <a:srgbClr val="0066FF"/>
                </a:solidFill>
                <a:latin typeface="Arial" panose="020B0604020202020204" pitchFamily="34" charset="0"/>
                <a:ea typeface="微软雅黑" panose="020B0503020204020204" pitchFamily="34" charset="-122"/>
                <a:sym typeface="Arial" panose="020B0604020202020204" pitchFamily="34" charset="0"/>
              </a:rPr>
              <a:t>[</a:t>
            </a:r>
            <a:r>
              <a:rPr lang="zh-CN" altLang="en-US" sz="1800" b="0">
                <a:solidFill>
                  <a:srgbClr val="0066FF"/>
                </a:solidFill>
                <a:latin typeface="Arial" panose="020B0604020202020204" pitchFamily="34" charset="0"/>
                <a:ea typeface="微软雅黑" panose="020B0503020204020204" pitchFamily="34" charset="-122"/>
                <a:sym typeface="Arial" panose="020B0604020202020204" pitchFamily="34" charset="0"/>
              </a:rPr>
              <a:t>获取资料咨询微信：</a:t>
            </a:r>
            <a:r>
              <a:rPr lang="en-US" altLang="zh-CN" sz="1800" b="0">
                <a:solidFill>
                  <a:srgbClr val="0066FF"/>
                </a:solidFill>
                <a:latin typeface="Arial" panose="020B0604020202020204" pitchFamily="34" charset="0"/>
                <a:ea typeface="微软雅黑" panose="020B0503020204020204" pitchFamily="34" charset="-122"/>
                <a:sym typeface="Arial" panose="020B0604020202020204" pitchFamily="34" charset="0"/>
              </a:rPr>
              <a:t>ansyingsj1]</a:t>
            </a:r>
            <a:r>
              <a:rPr lang="zh-CN" altLang="en-US" sz="1800" b="0" smtClean="0">
                <a:solidFill>
                  <a:srgbClr val="0066FF"/>
                </a:solidFill>
                <a:latin typeface="Arial" panose="020B0604020202020204" pitchFamily="34" charset="0"/>
                <a:ea typeface="微软雅黑" panose="020B0503020204020204" pitchFamily="34" charset="-122"/>
                <a:sym typeface="Arial" panose="020B0604020202020204" pitchFamily="34" charset="0"/>
              </a:rPr>
              <a:t>面</a:t>
            </a:r>
            <a:r>
              <a:rPr lang="zh-CN" altLang="en-US" sz="1800" b="0" dirty="0">
                <a:solidFill>
                  <a:srgbClr val="0066FF"/>
                </a:solidFill>
                <a:latin typeface="Arial" panose="020B0604020202020204" pitchFamily="34" charset="0"/>
                <a:ea typeface="微软雅黑" panose="020B0503020204020204" pitchFamily="34" charset="-122"/>
                <a:sym typeface="Arial" panose="020B0604020202020204" pitchFamily="34" charset="0"/>
              </a:rPr>
              <a:t>边沿无围护设施或围护设施高度低于</a:t>
            </a:r>
            <a:r>
              <a:rPr lang="en-US" altLang="zh-CN" sz="1800" b="0" dirty="0">
                <a:solidFill>
                  <a:srgbClr val="0066FF"/>
                </a:solidFill>
                <a:latin typeface="Arial" panose="020B0604020202020204" pitchFamily="34" charset="0"/>
                <a:ea typeface="微软雅黑" panose="020B0503020204020204" pitchFamily="34" charset="-122"/>
                <a:sym typeface="Arial" panose="020B0604020202020204" pitchFamily="34" charset="0"/>
              </a:rPr>
              <a:t>80cm</a:t>
            </a:r>
            <a:r>
              <a:rPr lang="zh-CN" altLang="en-US" sz="1800" b="0" dirty="0">
                <a:solidFill>
                  <a:srgbClr val="0066FF"/>
                </a:solidFill>
                <a:latin typeface="Arial" panose="020B0604020202020204" pitchFamily="34" charset="0"/>
                <a:ea typeface="微软雅黑" panose="020B0503020204020204" pitchFamily="34" charset="-122"/>
                <a:sym typeface="Arial" panose="020B0604020202020204" pitchFamily="34" charset="0"/>
              </a:rPr>
              <a:t>时的高处作业。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    下列作业条件属于临边作业：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  基坑周边，无防护的阳台、料台与挑平台等；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  无防护楼层、楼面周边；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  无防护的楼梯口和梯段口；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  井架、施工电梯和脚手架等的通道两侧面；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800" b="0" dirty="0">
                <a:latin typeface="Arial" panose="020B0604020202020204" pitchFamily="34" charset="0"/>
                <a:ea typeface="微软雅黑" panose="020B0503020204020204" pitchFamily="34" charset="-122"/>
                <a:sym typeface="Arial" panose="020B0604020202020204" pitchFamily="34" charset="0"/>
              </a:rPr>
              <a:t>  各种垂直运输卸料平台的周边。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endParaRPr lang="zh-CN" altLang="en-US" sz="1800" b="0" dirty="0">
              <a:latin typeface="Arial" panose="020B0604020202020204" pitchFamily="34" charset="0"/>
              <a:ea typeface="微软雅黑" panose="020B0503020204020204" pitchFamily="34" charset="-122"/>
              <a:sym typeface="Arial" panose="020B0604020202020204" pitchFamily="34" charset="0"/>
            </a:endParaRPr>
          </a:p>
        </p:txBody>
      </p:sp>
      <p:sp>
        <p:nvSpPr>
          <p:cNvPr id="14343" name="Oval 13"/>
          <p:cNvSpPr/>
          <p:nvPr/>
        </p:nvSpPr>
        <p:spPr>
          <a:xfrm rot="-1380000">
            <a:off x="8069263" y="5821363"/>
            <a:ext cx="1841500" cy="841375"/>
          </a:xfrm>
          <a:prstGeom prst="ellipse">
            <a:avLst/>
          </a:prstGeom>
          <a:noFill/>
          <a:ln w="952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14344" name="Picture 15"/>
          <p:cNvPicPr preferRelativeResize="0"/>
          <p:nvPr/>
        </p:nvPicPr>
        <p:blipFill>
          <a:blip r:embed="rId4"/>
          <a:stretch>
            <a:fillRect/>
          </a:stretch>
        </p:blipFill>
        <p:spPr>
          <a:xfrm>
            <a:off x="4930775" y="4660900"/>
            <a:ext cx="2438400" cy="2144713"/>
          </a:xfrm>
          <a:prstGeom prst="rect">
            <a:avLst/>
          </a:prstGeom>
          <a:noFill/>
          <a:ln w="19050" cap="flat" cmpd="sng">
            <a:solidFill>
              <a:srgbClr val="0000FF"/>
            </a:solidFill>
            <a:prstDash val="solid"/>
            <a:miter/>
            <a:headEnd type="none" w="med" len="med"/>
            <a:tailEnd type="none" w="med" len="med"/>
          </a:ln>
        </p:spPr>
      </p:pic>
      <p:sp>
        <p:nvSpPr>
          <p:cNvPr id="14345" name="Oval 16"/>
          <p:cNvSpPr/>
          <p:nvPr/>
        </p:nvSpPr>
        <p:spPr>
          <a:xfrm>
            <a:off x="5235575" y="4737100"/>
            <a:ext cx="1627188" cy="938213"/>
          </a:xfrm>
          <a:prstGeom prst="ellipse">
            <a:avLst/>
          </a:prstGeom>
          <a:noFill/>
          <a:ln w="12700"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346" name="Text Box 17"/>
          <p:cNvSpPr/>
          <p:nvPr/>
        </p:nvSpPr>
        <p:spPr>
          <a:xfrm>
            <a:off x="4854575" y="6583363"/>
            <a:ext cx="2536825" cy="274637"/>
          </a:xfrm>
          <a:prstGeom prst="rect">
            <a:avLst/>
          </a:prstGeom>
          <a:noFill/>
          <a:ln w="9525">
            <a:noFill/>
          </a:ln>
        </p:spPr>
        <p:txBody>
          <a:bodyPr wrap="none" anchor="t">
            <a:spAutoFit/>
          </a:bodyPr>
          <a:lstStyle/>
          <a:p>
            <a:pPr lvl="0" eaLnBrk="1" hangingPunct="1">
              <a:buClr>
                <a:srgbClr val="000000"/>
              </a:buClr>
              <a:buSzPct val="100000"/>
            </a:pP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脚手架四周边没有＞</a:t>
            </a:r>
            <a:r>
              <a:rPr lang="en-US" altLang="zh-CN" b="0" dirty="0">
                <a:solidFill>
                  <a:schemeClr val="bg1"/>
                </a:solidFill>
                <a:latin typeface="Arial" panose="020B0604020202020204" pitchFamily="34" charset="0"/>
                <a:ea typeface="微软雅黑" panose="020B0503020204020204" pitchFamily="34" charset="-122"/>
                <a:sym typeface="Arial" panose="020B0604020202020204" pitchFamily="34" charset="0"/>
              </a:rPr>
              <a:t>80cm</a:t>
            </a: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的防护栏</a:t>
            </a:r>
          </a:p>
        </p:txBody>
      </p:sp>
      <p:sp>
        <p:nvSpPr>
          <p:cNvPr id="14347" name="Text Box 18"/>
          <p:cNvSpPr/>
          <p:nvPr/>
        </p:nvSpPr>
        <p:spPr>
          <a:xfrm>
            <a:off x="7597775" y="4648200"/>
            <a:ext cx="2079625" cy="274638"/>
          </a:xfrm>
          <a:prstGeom prst="rect">
            <a:avLst/>
          </a:prstGeom>
          <a:noFill/>
          <a:ln w="9525">
            <a:noFill/>
          </a:ln>
        </p:spPr>
        <p:txBody>
          <a:bodyPr wrap="none" anchor="t">
            <a:spAutoFit/>
          </a:bodyPr>
          <a:lstStyle/>
          <a:p>
            <a:pPr lvl="0" eaLnBrk="1" hangingPunct="1">
              <a:buClr>
                <a:srgbClr val="000000"/>
              </a:buClr>
              <a:buSzPct val="100000"/>
            </a:pP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挑平台没有＞</a:t>
            </a:r>
            <a:r>
              <a:rPr lang="en-US" altLang="zh-CN" b="0" dirty="0">
                <a:solidFill>
                  <a:srgbClr val="0000FF"/>
                </a:solidFill>
                <a:latin typeface="Arial" panose="020B0604020202020204" pitchFamily="34" charset="0"/>
                <a:ea typeface="微软雅黑" panose="020B0503020204020204" pitchFamily="34" charset="-122"/>
                <a:sym typeface="Arial" panose="020B0604020202020204" pitchFamily="34" charset="0"/>
              </a:rPr>
              <a:t>80cm</a:t>
            </a: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的防护栏</a:t>
            </a:r>
          </a:p>
        </p:txBody>
      </p:sp>
      <p:grpSp>
        <p:nvGrpSpPr>
          <p:cNvPr id="14348" name="Group 129"/>
          <p:cNvGrpSpPr/>
          <p:nvPr/>
        </p:nvGrpSpPr>
        <p:grpSpPr>
          <a:xfrm>
            <a:off x="7543800" y="5181600"/>
            <a:ext cx="304800" cy="381000"/>
            <a:chOff x="3600" y="2832"/>
            <a:chExt cx="336" cy="432"/>
          </a:xfrm>
        </p:grpSpPr>
        <p:sp>
          <p:nvSpPr>
            <p:cNvPr id="14349" name="Line 19"/>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50" name="Line 20"/>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14351" name="Picture 25"/>
          <p:cNvPicPr preferRelativeResize="0"/>
          <p:nvPr/>
        </p:nvPicPr>
        <p:blipFill>
          <a:blip r:embed="rId5"/>
          <a:stretch>
            <a:fillRect/>
          </a:stretch>
        </p:blipFill>
        <p:spPr>
          <a:xfrm>
            <a:off x="2514600" y="4652963"/>
            <a:ext cx="2286000" cy="2128837"/>
          </a:xfrm>
          <a:prstGeom prst="rect">
            <a:avLst/>
          </a:prstGeom>
          <a:noFill/>
          <a:ln w="12700" cap="flat" cmpd="sng">
            <a:solidFill>
              <a:srgbClr val="0000FF"/>
            </a:solidFill>
            <a:prstDash val="solid"/>
            <a:miter/>
            <a:headEnd type="none" w="med" len="med"/>
            <a:tailEnd type="none" w="med" len="med"/>
          </a:ln>
        </p:spPr>
      </p:pic>
      <p:pic>
        <p:nvPicPr>
          <p:cNvPr id="14352" name="Picture 7"/>
          <p:cNvPicPr preferRelativeResize="0"/>
          <p:nvPr/>
        </p:nvPicPr>
        <p:blipFill>
          <a:blip r:embed="rId6"/>
          <a:stretch>
            <a:fillRect/>
          </a:stretch>
        </p:blipFill>
        <p:spPr>
          <a:xfrm>
            <a:off x="6400800" y="2133600"/>
            <a:ext cx="3352800" cy="2074863"/>
          </a:xfrm>
          <a:prstGeom prst="rect">
            <a:avLst/>
          </a:prstGeom>
          <a:noFill/>
          <a:ln w="9525" cap="flat" cmpd="sng">
            <a:solidFill>
              <a:srgbClr val="FFFFFF"/>
            </a:solidFill>
            <a:prstDash val="solid"/>
            <a:miter/>
            <a:headEnd type="none" w="med" len="med"/>
            <a:tailEnd type="none" w="med" len="med"/>
          </a:ln>
        </p:spPr>
      </p:pic>
      <p:pic>
        <p:nvPicPr>
          <p:cNvPr id="14354" name="Picture 28"/>
          <p:cNvPicPr preferRelativeResize="0"/>
          <p:nvPr/>
        </p:nvPicPr>
        <p:blipFill>
          <a:blip r:embed="rId7"/>
          <a:stretch>
            <a:fillRect/>
          </a:stretch>
        </p:blipFill>
        <p:spPr>
          <a:xfrm>
            <a:off x="76200" y="4648200"/>
            <a:ext cx="2362200" cy="2133600"/>
          </a:xfrm>
          <a:prstGeom prst="rect">
            <a:avLst/>
          </a:prstGeom>
          <a:noFill/>
          <a:ln w="9525">
            <a:noFill/>
          </a:ln>
        </p:spPr>
      </p:pic>
      <p:grpSp>
        <p:nvGrpSpPr>
          <p:cNvPr id="14355" name="Group 136"/>
          <p:cNvGrpSpPr/>
          <p:nvPr/>
        </p:nvGrpSpPr>
        <p:grpSpPr>
          <a:xfrm>
            <a:off x="6988175" y="4800600"/>
            <a:ext cx="304800" cy="393700"/>
            <a:chOff x="3600" y="2832"/>
            <a:chExt cx="336" cy="432"/>
          </a:xfrm>
        </p:grpSpPr>
        <p:sp>
          <p:nvSpPr>
            <p:cNvPr id="14356" name="Line 30"/>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57" name="Line 31"/>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358" name="Group 139"/>
          <p:cNvGrpSpPr/>
          <p:nvPr/>
        </p:nvGrpSpPr>
        <p:grpSpPr>
          <a:xfrm>
            <a:off x="6553200" y="2362200"/>
            <a:ext cx="457200" cy="457200"/>
            <a:chOff x="3408" y="2112"/>
            <a:chExt cx="288" cy="288"/>
          </a:xfrm>
        </p:grpSpPr>
        <p:sp>
          <p:nvSpPr>
            <p:cNvPr id="14359" name="Line 33"/>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60" name="Line 34"/>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4361" name="Oval 36"/>
          <p:cNvSpPr/>
          <p:nvPr/>
        </p:nvSpPr>
        <p:spPr>
          <a:xfrm>
            <a:off x="2438400" y="5410200"/>
            <a:ext cx="2438400" cy="938213"/>
          </a:xfrm>
          <a:prstGeom prst="ellipse">
            <a:avLst/>
          </a:prstGeom>
          <a:noFill/>
          <a:ln w="12700"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362" name="Text Box 40"/>
          <p:cNvSpPr/>
          <p:nvPr/>
        </p:nvSpPr>
        <p:spPr>
          <a:xfrm>
            <a:off x="2514600" y="6553200"/>
            <a:ext cx="2221762"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楼层四周边没有＞</a:t>
            </a:r>
            <a:r>
              <a:rPr lang="en-US" altLang="zh-CN" b="0" dirty="0">
                <a:solidFill>
                  <a:srgbClr val="0000FF"/>
                </a:solidFill>
                <a:latin typeface="Arial" panose="020B0604020202020204" pitchFamily="34" charset="0"/>
                <a:ea typeface="微软雅黑" panose="020B0503020204020204" pitchFamily="34" charset="-122"/>
                <a:sym typeface="Arial" panose="020B0604020202020204" pitchFamily="34" charset="0"/>
              </a:rPr>
              <a:t>80cm</a:t>
            </a: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的防护栏</a:t>
            </a:r>
          </a:p>
        </p:txBody>
      </p:sp>
      <p:sp>
        <p:nvSpPr>
          <p:cNvPr id="14363" name="Oval 41"/>
          <p:cNvSpPr/>
          <p:nvPr/>
        </p:nvSpPr>
        <p:spPr>
          <a:xfrm rot="-1800000">
            <a:off x="-19050" y="5194300"/>
            <a:ext cx="2551113" cy="1282700"/>
          </a:xfrm>
          <a:prstGeom prst="ellipse">
            <a:avLst/>
          </a:prstGeom>
          <a:noFill/>
          <a:ln w="12700"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364" name="Text Box 42"/>
          <p:cNvSpPr/>
          <p:nvPr/>
        </p:nvSpPr>
        <p:spPr>
          <a:xfrm>
            <a:off x="161925" y="4694238"/>
            <a:ext cx="2221762"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脚手架四周没有＞</a:t>
            </a:r>
            <a:r>
              <a:rPr lang="en-US" altLang="zh-CN" b="0" dirty="0">
                <a:solidFill>
                  <a:srgbClr val="0000FF"/>
                </a:solidFill>
                <a:latin typeface="Arial" panose="020B0604020202020204" pitchFamily="34" charset="0"/>
                <a:ea typeface="微软雅黑" panose="020B0503020204020204" pitchFamily="34" charset="-122"/>
                <a:sym typeface="Arial" panose="020B0604020202020204" pitchFamily="34" charset="0"/>
              </a:rPr>
              <a:t>80cm</a:t>
            </a:r>
            <a:r>
              <a:rPr lang="zh-CN" altLang="en-US" b="0" dirty="0">
                <a:solidFill>
                  <a:srgbClr val="0000FF"/>
                </a:solidFill>
                <a:latin typeface="Arial" panose="020B0604020202020204" pitchFamily="34" charset="0"/>
                <a:ea typeface="微软雅黑" panose="020B0503020204020204" pitchFamily="34" charset="-122"/>
                <a:sym typeface="Arial" panose="020B0604020202020204" pitchFamily="34" charset="0"/>
              </a:rPr>
              <a:t>的防护栏</a:t>
            </a:r>
          </a:p>
        </p:txBody>
      </p:sp>
      <p:grpSp>
        <p:nvGrpSpPr>
          <p:cNvPr id="14365" name="Group 146"/>
          <p:cNvGrpSpPr/>
          <p:nvPr/>
        </p:nvGrpSpPr>
        <p:grpSpPr>
          <a:xfrm>
            <a:off x="4419600" y="4876800"/>
            <a:ext cx="304800" cy="393700"/>
            <a:chOff x="3600" y="2832"/>
            <a:chExt cx="336" cy="432"/>
          </a:xfrm>
        </p:grpSpPr>
        <p:sp>
          <p:nvSpPr>
            <p:cNvPr id="14366" name="Line 44"/>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67" name="Line 45"/>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368" name="Group 149"/>
          <p:cNvGrpSpPr/>
          <p:nvPr/>
        </p:nvGrpSpPr>
        <p:grpSpPr>
          <a:xfrm>
            <a:off x="2057400" y="6248400"/>
            <a:ext cx="306388" cy="393700"/>
            <a:chOff x="3600" y="2832"/>
            <a:chExt cx="336" cy="432"/>
          </a:xfrm>
        </p:grpSpPr>
        <p:sp>
          <p:nvSpPr>
            <p:cNvPr id="14369" name="Line 47"/>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70" name="Line 48"/>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spd="slow" advClick="0" advTm="0">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59</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6802" name="Rectangle 2"/>
          <p:cNvSpPr>
            <a:spLocks noGrp="1"/>
          </p:cNvSpPr>
          <p:nvPr>
            <p:ph type="body" sz="half"/>
          </p:nvPr>
        </p:nvSpPr>
        <p:spPr>
          <a:xfrm>
            <a:off x="0" y="757238"/>
            <a:ext cx="4914900" cy="1011237"/>
          </a:xfrm>
        </p:spPr>
        <p:txBody>
          <a:bodyPr vert="horz" wrap="square" lIns="91440" tIns="45720" rIns="91440" bIns="45720" anchor="t"/>
          <a:lstStyle>
            <a:lvl1pPr marL="342900" lvl="0" indent="-342900" algn="l" rtl="0" eaLnBrk="0" fontAlgn="base" hangingPunct="0">
              <a:spcBef>
                <a:spcPct val="20000"/>
              </a:spcBef>
              <a:spcAft>
                <a:spcPct val="0"/>
              </a:spcAft>
              <a:buClr>
                <a:schemeClr val="accent1"/>
              </a:buClr>
              <a:buSzPct val="65000"/>
              <a:buFont typeface="Wingdings" panose="05000000000000000000" pitchFamily="2" charset="2"/>
              <a:buChar char="n"/>
              <a:defRPr sz="2800" kern="1200">
                <a:solidFill>
                  <a:schemeClr val="tx1"/>
                </a:solidFill>
                <a:latin typeface="+mn-lt"/>
                <a:ea typeface="+mn-ea"/>
                <a:cs typeface="+mn-cs"/>
              </a:defRPr>
            </a:lvl1pPr>
            <a:lvl2pPr marL="669925" lvl="1" indent="-325755" algn="l" rtl="0" eaLnBrk="0" fontAlgn="base" hangingPunct="0">
              <a:spcBef>
                <a:spcPct val="20000"/>
              </a:spcBef>
              <a:spcAft>
                <a:spcPct val="0"/>
              </a:spcAft>
              <a:buClr>
                <a:schemeClr val="accent2"/>
              </a:buClr>
              <a:buSzPct val="60000"/>
              <a:buFont typeface="Wingdings" panose="05000000000000000000" pitchFamily="2" charset="2"/>
              <a:buChar char="q"/>
              <a:defRPr sz="2400" kern="1200">
                <a:solidFill>
                  <a:schemeClr val="tx1"/>
                </a:solidFill>
                <a:latin typeface="+mn-lt"/>
                <a:ea typeface="+mn-ea"/>
                <a:cs typeface="+mn-cs"/>
              </a:defRPr>
            </a:lvl2pPr>
            <a:lvl3pPr marL="1022350" lvl="2" indent="-351155" algn="l" rtl="0" eaLnBrk="0" fontAlgn="base" hangingPunct="0">
              <a:spcBef>
                <a:spcPct val="20000"/>
              </a:spcBef>
              <a:spcAft>
                <a:spcPct val="0"/>
              </a:spcAft>
              <a:buClr>
                <a:schemeClr val="accent1"/>
              </a:buClr>
              <a:buSzPct val="65000"/>
              <a:buFont typeface="Wingdings" panose="05000000000000000000" pitchFamily="2" charset="2"/>
              <a:buChar char="n"/>
              <a:defRPr sz="2000" kern="1200">
                <a:solidFill>
                  <a:schemeClr val="tx1"/>
                </a:solidFill>
                <a:latin typeface="+mn-lt"/>
                <a:ea typeface="+mn-ea"/>
                <a:cs typeface="+mn-cs"/>
              </a:defRPr>
            </a:lvl3pPr>
            <a:lvl4pPr marL="1339850" lvl="3" indent="-316230" algn="l" rtl="0" eaLnBrk="0" fontAlgn="base" hangingPunct="0">
              <a:spcBef>
                <a:spcPct val="20000"/>
              </a:spcBef>
              <a:spcAft>
                <a:spcPct val="0"/>
              </a:spcAft>
              <a:buClr>
                <a:schemeClr val="accent2"/>
              </a:buClr>
              <a:buSzPct val="70000"/>
              <a:buFont typeface="Wingdings" panose="05000000000000000000" pitchFamily="2" charset="2"/>
              <a:buChar char="q"/>
              <a:defRPr sz="1800" kern="1200">
                <a:solidFill>
                  <a:schemeClr val="tx1"/>
                </a:solidFill>
                <a:latin typeface="+mn-lt"/>
                <a:ea typeface="+mn-ea"/>
                <a:cs typeface="+mn-cs"/>
              </a:defRPr>
            </a:lvl4pPr>
            <a:lvl5pPr marL="1681480" lvl="4" indent="-339725" algn="l" rtl="0" eaLnBrk="0" fontAlgn="base" hangingPunct="0">
              <a:spcBef>
                <a:spcPct val="20000"/>
              </a:spcBef>
              <a:spcAft>
                <a:spcPct val="0"/>
              </a:spcAft>
              <a:buClr>
                <a:schemeClr val="accent1"/>
              </a:buClr>
              <a:buSzPct val="75000"/>
              <a:buFont typeface="Wingdings" panose="05000000000000000000" pitchFamily="2" charset="2"/>
              <a:buChar char="§"/>
              <a:defRPr sz="1800" kern="1200">
                <a:solidFill>
                  <a:schemeClr val="tx1"/>
                </a:solidFill>
                <a:latin typeface="+mn-lt"/>
                <a:ea typeface="+mn-ea"/>
                <a:cs typeface="+mn-cs"/>
              </a:defRPr>
            </a:lvl5pPr>
          </a:lstStyle>
          <a:p>
            <a:pPr lvl="0" eaLnBrk="1" hangingPunct="1">
              <a:buNone/>
            </a:pPr>
            <a:r>
              <a:rPr lang="en-US" altLang="zh-CN" sz="1800" dirty="0">
                <a:latin typeface="Arial" panose="020B0604020202020204" pitchFamily="34" charset="0"/>
                <a:ea typeface="微软雅黑" panose="020B0503020204020204" pitchFamily="34" charset="-122"/>
                <a:sym typeface="Arial" panose="020B0604020202020204" pitchFamily="34" charset="0"/>
              </a:rPr>
              <a:t>① </a:t>
            </a:r>
            <a:r>
              <a:rPr lang="zh-CN" altLang="en-US" sz="1800" dirty="0">
                <a:latin typeface="Arial" panose="020B0604020202020204" pitchFamily="34" charset="0"/>
                <a:ea typeface="微软雅黑" panose="020B0503020204020204" pitchFamily="34" charset="-122"/>
                <a:sym typeface="Arial" panose="020B0604020202020204" pitchFamily="34" charset="0"/>
              </a:rPr>
              <a:t>禁止和制止人们的不安全行为。</a:t>
            </a:r>
          </a:p>
          <a:p>
            <a:pPr lvl="0" eaLnBrk="1" hangingPunct="1">
              <a:buNone/>
            </a:pPr>
            <a:r>
              <a:rPr lang="zh-CN" altLang="en-US" sz="1800" dirty="0">
                <a:latin typeface="Arial" panose="020B0604020202020204" pitchFamily="34" charset="0"/>
                <a:ea typeface="微软雅黑" panose="020B0503020204020204" pitchFamily="34" charset="-122"/>
                <a:sym typeface="Arial" panose="020B0604020202020204" pitchFamily="34" charset="0"/>
              </a:rPr>
              <a:t>② 安全色为红色</a:t>
            </a:r>
          </a:p>
          <a:p>
            <a:pPr lvl="0" eaLnBrk="1" hangingPunct="1">
              <a:buNone/>
            </a:pPr>
            <a:r>
              <a:rPr lang="zh-CN" altLang="en-US" sz="1800" dirty="0">
                <a:latin typeface="Arial" panose="020B0604020202020204" pitchFamily="34" charset="0"/>
                <a:ea typeface="微软雅黑" panose="020B0503020204020204" pitchFamily="34" charset="-122"/>
                <a:sym typeface="Arial" panose="020B0604020202020204" pitchFamily="34" charset="0"/>
              </a:rPr>
              <a:t>③ 图形为圆形中间带斜杠</a:t>
            </a:r>
          </a:p>
        </p:txBody>
      </p:sp>
      <p:sp>
        <p:nvSpPr>
          <p:cNvPr id="76803" name="Text Box 11"/>
          <p:cNvSpPr/>
          <p:nvPr/>
        </p:nvSpPr>
        <p:spPr>
          <a:xfrm>
            <a:off x="292100" y="330200"/>
            <a:ext cx="1885950"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5</a:t>
            </a:r>
            <a:r>
              <a:rPr lang="zh-CN" altLang="en-US" sz="2400" dirty="0">
                <a:latin typeface="Arial" panose="020B0604020202020204" pitchFamily="34" charset="0"/>
                <a:ea typeface="微软雅黑" panose="020B0503020204020204" pitchFamily="34" charset="-122"/>
                <a:sym typeface="Arial" panose="020B0604020202020204" pitchFamily="34" charset="0"/>
              </a:rPr>
              <a:t>）禁止标志</a:t>
            </a:r>
          </a:p>
        </p:txBody>
      </p:sp>
      <p:grpSp>
        <p:nvGrpSpPr>
          <p:cNvPr id="76804" name="Group 136"/>
          <p:cNvGrpSpPr/>
          <p:nvPr/>
        </p:nvGrpSpPr>
        <p:grpSpPr>
          <a:xfrm>
            <a:off x="1039813" y="1903413"/>
            <a:ext cx="8012112" cy="4870450"/>
            <a:chOff x="613" y="1121"/>
            <a:chExt cx="5213" cy="3068"/>
          </a:xfrm>
        </p:grpSpPr>
        <p:pic>
          <p:nvPicPr>
            <p:cNvPr id="76805" name="Picture 13"/>
            <p:cNvPicPr preferRelativeResize="0"/>
            <p:nvPr/>
          </p:nvPicPr>
          <p:blipFill>
            <a:blip r:embed="rId3"/>
            <a:stretch>
              <a:fillRect/>
            </a:stretch>
          </p:blipFill>
          <p:spPr>
            <a:xfrm>
              <a:off x="655" y="1121"/>
              <a:ext cx="4867" cy="2946"/>
            </a:xfrm>
            <a:prstGeom prst="rect">
              <a:avLst/>
            </a:prstGeom>
            <a:noFill/>
            <a:ln w="9525">
              <a:noFill/>
            </a:ln>
          </p:spPr>
        </p:pic>
        <p:sp>
          <p:nvSpPr>
            <p:cNvPr id="76806" name="Text Box 14"/>
            <p:cNvSpPr/>
            <p:nvPr/>
          </p:nvSpPr>
          <p:spPr>
            <a:xfrm>
              <a:off x="712" y="4054"/>
              <a:ext cx="714"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禁止通行</a:t>
              </a:r>
            </a:p>
          </p:txBody>
        </p:sp>
        <p:sp>
          <p:nvSpPr>
            <p:cNvPr id="76807" name="Text Box 15"/>
            <p:cNvSpPr/>
            <p:nvPr/>
          </p:nvSpPr>
          <p:spPr>
            <a:xfrm>
              <a:off x="1623" y="4054"/>
              <a:ext cx="634"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禁止靠近</a:t>
              </a:r>
            </a:p>
          </p:txBody>
        </p:sp>
        <p:sp>
          <p:nvSpPr>
            <p:cNvPr id="76808" name="Text Box 16"/>
            <p:cNvSpPr/>
            <p:nvPr/>
          </p:nvSpPr>
          <p:spPr>
            <a:xfrm>
              <a:off x="2377" y="4054"/>
              <a:ext cx="75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禁止乘人</a:t>
              </a:r>
            </a:p>
          </p:txBody>
        </p:sp>
        <p:sp>
          <p:nvSpPr>
            <p:cNvPr id="76809" name="Text Box 17"/>
            <p:cNvSpPr/>
            <p:nvPr/>
          </p:nvSpPr>
          <p:spPr>
            <a:xfrm>
              <a:off x="3249" y="4054"/>
              <a:ext cx="674"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禁止堆放</a:t>
              </a:r>
            </a:p>
          </p:txBody>
        </p:sp>
        <p:sp>
          <p:nvSpPr>
            <p:cNvPr id="76810" name="Text Box 18"/>
            <p:cNvSpPr/>
            <p:nvPr/>
          </p:nvSpPr>
          <p:spPr>
            <a:xfrm>
              <a:off x="4082" y="4038"/>
              <a:ext cx="803" cy="135"/>
            </a:xfrm>
            <a:prstGeom prst="rect">
              <a:avLst/>
            </a:prstGeom>
            <a:noFill/>
            <a:ln w="9525">
              <a:noFill/>
            </a:ln>
          </p:spPr>
          <p:txBody>
            <a:bodyPr anchor="t">
              <a:spAutoFit/>
            </a:bodyPr>
            <a:lstStyle/>
            <a:p>
              <a:pPr lvl="0" eaLnBrk="1" hangingPunct="1">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禁止抛物</a:t>
              </a:r>
            </a:p>
          </p:txBody>
        </p:sp>
        <p:sp>
          <p:nvSpPr>
            <p:cNvPr id="76811" name="Rectangle 19"/>
            <p:cNvSpPr/>
            <p:nvPr/>
          </p:nvSpPr>
          <p:spPr>
            <a:xfrm>
              <a:off x="3923" y="3389"/>
              <a:ext cx="1725" cy="699"/>
            </a:xfrm>
            <a:prstGeom prst="rect">
              <a:avLst/>
            </a:prstGeom>
            <a:solidFill>
              <a:srgbClr val="FFFFFF"/>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6812" name="Text Box 20"/>
            <p:cNvSpPr/>
            <p:nvPr/>
          </p:nvSpPr>
          <p:spPr>
            <a:xfrm>
              <a:off x="4915" y="4054"/>
              <a:ext cx="911" cy="135"/>
            </a:xfrm>
            <a:prstGeom prst="rect">
              <a:avLst/>
            </a:prstGeom>
            <a:noFill/>
            <a:ln w="9525">
              <a:noFill/>
            </a:ln>
          </p:spPr>
          <p:txBody>
            <a:bodyPr anchor="t">
              <a:spAutoFit/>
            </a:bodyPr>
            <a:lstStyle/>
            <a:p>
              <a:pPr lvl="0" eaLnBrk="1" hangingPunct="1">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禁止戴手套</a:t>
              </a:r>
            </a:p>
          </p:txBody>
        </p:sp>
        <p:sp>
          <p:nvSpPr>
            <p:cNvPr id="76813" name="Text Box 21"/>
            <p:cNvSpPr/>
            <p:nvPr/>
          </p:nvSpPr>
          <p:spPr>
            <a:xfrm>
              <a:off x="613" y="3323"/>
              <a:ext cx="69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latin typeface="Arial" panose="020B0604020202020204" pitchFamily="34" charset="0"/>
                  <a:ea typeface="微软雅黑" panose="020B0503020204020204" pitchFamily="34" charset="-122"/>
                  <a:sym typeface="Arial" panose="020B0604020202020204" pitchFamily="34" charset="0"/>
                </a:rPr>
                <a:t>禁止触摸</a:t>
              </a:r>
            </a:p>
          </p:txBody>
        </p:sp>
        <p:pic>
          <p:nvPicPr>
            <p:cNvPr id="76814" name="Picture 22"/>
            <p:cNvPicPr preferRelativeResize="0"/>
            <p:nvPr/>
          </p:nvPicPr>
          <p:blipFill>
            <a:blip r:embed="rId4"/>
            <a:stretch>
              <a:fillRect/>
            </a:stretch>
          </p:blipFill>
          <p:spPr>
            <a:xfrm>
              <a:off x="4042" y="3423"/>
              <a:ext cx="754" cy="632"/>
            </a:xfrm>
            <a:prstGeom prst="rect">
              <a:avLst/>
            </a:prstGeom>
            <a:noFill/>
            <a:ln w="9525">
              <a:noFill/>
            </a:ln>
          </p:spPr>
        </p:pic>
        <p:pic>
          <p:nvPicPr>
            <p:cNvPr id="76815" name="Picture 23"/>
            <p:cNvPicPr preferRelativeResize="0"/>
            <p:nvPr/>
          </p:nvPicPr>
          <p:blipFill>
            <a:blip r:embed="rId5"/>
            <a:stretch>
              <a:fillRect/>
            </a:stretch>
          </p:blipFill>
          <p:spPr>
            <a:xfrm>
              <a:off x="4914" y="3423"/>
              <a:ext cx="734" cy="648"/>
            </a:xfrm>
            <a:prstGeom prst="rect">
              <a:avLst/>
            </a:prstGeom>
            <a:noFill/>
            <a:ln w="9525">
              <a:noFill/>
            </a:ln>
          </p:spPr>
        </p:pic>
        <p:sp>
          <p:nvSpPr>
            <p:cNvPr id="76816" name="Text Box 24"/>
            <p:cNvSpPr/>
            <p:nvPr/>
          </p:nvSpPr>
          <p:spPr>
            <a:xfrm>
              <a:off x="613" y="1692"/>
              <a:ext cx="73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禁止吸烟</a:t>
              </a:r>
            </a:p>
          </p:txBody>
        </p:sp>
        <p:sp>
          <p:nvSpPr>
            <p:cNvPr id="76817" name="Text Box 25"/>
            <p:cNvSpPr/>
            <p:nvPr/>
          </p:nvSpPr>
          <p:spPr>
            <a:xfrm>
              <a:off x="1546" y="1659"/>
              <a:ext cx="791"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禁止烟火</a:t>
              </a:r>
            </a:p>
          </p:txBody>
        </p:sp>
        <p:sp>
          <p:nvSpPr>
            <p:cNvPr id="76818" name="Text Box 26"/>
            <p:cNvSpPr/>
            <p:nvPr/>
          </p:nvSpPr>
          <p:spPr>
            <a:xfrm>
              <a:off x="2257" y="1659"/>
              <a:ext cx="794" cy="135"/>
            </a:xfrm>
            <a:prstGeom prst="rect">
              <a:avLst/>
            </a:prstGeom>
            <a:noFill/>
            <a:ln w="9525">
              <a:noFill/>
            </a:ln>
          </p:spPr>
          <p:txBody>
            <a:bodyPr anchor="t">
              <a:spAutoFit/>
            </a:bodyPr>
            <a:lstStyle/>
            <a:p>
              <a:pPr lvl="0" eaLnBrk="1" hangingPunct="1">
                <a:spcBef>
                  <a:spcPct val="50000"/>
                </a:spcBef>
                <a:buClr>
                  <a:srgbClr val="000000"/>
                </a:buClr>
                <a:buSzPct val="100000"/>
              </a:pPr>
              <a:endParaRPr lang="zh-CN" altLang="zh-CN" sz="800" b="0" dirty="0">
                <a:latin typeface="Arial" panose="020B0604020202020204" pitchFamily="34" charset="0"/>
                <a:ea typeface="微软雅黑" panose="020B0503020204020204" pitchFamily="34" charset="-122"/>
                <a:sym typeface="Arial" panose="020B0604020202020204" pitchFamily="34" charset="0"/>
              </a:endParaRPr>
            </a:p>
          </p:txBody>
        </p:sp>
        <p:sp>
          <p:nvSpPr>
            <p:cNvPr id="76819" name="Text Box 27"/>
            <p:cNvSpPr/>
            <p:nvPr/>
          </p:nvSpPr>
          <p:spPr>
            <a:xfrm>
              <a:off x="2377" y="1692"/>
              <a:ext cx="75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禁止带火种</a:t>
              </a:r>
            </a:p>
          </p:txBody>
        </p:sp>
        <p:sp>
          <p:nvSpPr>
            <p:cNvPr id="76820" name="Text Box 28"/>
            <p:cNvSpPr/>
            <p:nvPr/>
          </p:nvSpPr>
          <p:spPr>
            <a:xfrm>
              <a:off x="3130" y="1692"/>
              <a:ext cx="87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禁止用水灭火</a:t>
              </a:r>
            </a:p>
          </p:txBody>
        </p:sp>
        <p:sp>
          <p:nvSpPr>
            <p:cNvPr id="76821" name="Text Box 29"/>
            <p:cNvSpPr/>
            <p:nvPr/>
          </p:nvSpPr>
          <p:spPr>
            <a:xfrm>
              <a:off x="4121" y="1692"/>
              <a:ext cx="1032"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禁止放易燃物</a:t>
              </a:r>
            </a:p>
          </p:txBody>
        </p:sp>
        <p:sp>
          <p:nvSpPr>
            <p:cNvPr id="76822" name="Text Box 30"/>
            <p:cNvSpPr/>
            <p:nvPr/>
          </p:nvSpPr>
          <p:spPr>
            <a:xfrm>
              <a:off x="613" y="2520"/>
              <a:ext cx="1130"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禁止穿化纤服装</a:t>
              </a:r>
            </a:p>
          </p:txBody>
        </p:sp>
        <p:sp>
          <p:nvSpPr>
            <p:cNvPr id="76823" name="Text Box 31"/>
            <p:cNvSpPr/>
            <p:nvPr/>
          </p:nvSpPr>
          <p:spPr>
            <a:xfrm>
              <a:off x="1584" y="2491"/>
              <a:ext cx="952"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禁止穿带钉鞋</a:t>
              </a:r>
            </a:p>
          </p:txBody>
        </p:sp>
        <p:sp>
          <p:nvSpPr>
            <p:cNvPr id="76824" name="Text Box 32"/>
            <p:cNvSpPr/>
            <p:nvPr/>
          </p:nvSpPr>
          <p:spPr>
            <a:xfrm>
              <a:off x="2457" y="2491"/>
              <a:ext cx="635"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禁止饮用</a:t>
              </a:r>
            </a:p>
          </p:txBody>
        </p:sp>
        <p:sp>
          <p:nvSpPr>
            <p:cNvPr id="76825" name="Text Box 33"/>
            <p:cNvSpPr/>
            <p:nvPr/>
          </p:nvSpPr>
          <p:spPr>
            <a:xfrm>
              <a:off x="3249" y="2491"/>
              <a:ext cx="794"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禁止启动</a:t>
              </a:r>
            </a:p>
          </p:txBody>
        </p:sp>
        <p:sp>
          <p:nvSpPr>
            <p:cNvPr id="76826" name="Text Box 34"/>
            <p:cNvSpPr/>
            <p:nvPr/>
          </p:nvSpPr>
          <p:spPr>
            <a:xfrm>
              <a:off x="4043" y="2491"/>
              <a:ext cx="872"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禁止合闸</a:t>
              </a:r>
            </a:p>
          </p:txBody>
        </p:sp>
        <p:sp>
          <p:nvSpPr>
            <p:cNvPr id="76827" name="Text Box 35"/>
            <p:cNvSpPr/>
            <p:nvPr/>
          </p:nvSpPr>
          <p:spPr>
            <a:xfrm>
              <a:off x="4955" y="2460"/>
              <a:ext cx="693" cy="136"/>
            </a:xfrm>
            <a:prstGeom prst="rect">
              <a:avLst/>
            </a:prstGeom>
            <a:noFill/>
            <a:ln w="9525">
              <a:noFill/>
            </a:ln>
          </p:spPr>
          <p:txBody>
            <a:bodyPr anchor="t">
              <a:spAutoFit/>
            </a:bodyPr>
            <a:lstStyle/>
            <a:p>
              <a:pPr lvl="0" eaLnBrk="1" hangingPunct="1">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禁止转动</a:t>
              </a:r>
            </a:p>
          </p:txBody>
        </p:sp>
        <p:sp>
          <p:nvSpPr>
            <p:cNvPr id="76828" name="Text Box 36"/>
            <p:cNvSpPr/>
            <p:nvPr/>
          </p:nvSpPr>
          <p:spPr>
            <a:xfrm>
              <a:off x="613" y="3323"/>
              <a:ext cx="73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禁止触摸</a:t>
              </a:r>
            </a:p>
          </p:txBody>
        </p:sp>
        <p:sp>
          <p:nvSpPr>
            <p:cNvPr id="76829" name="Text Box 37"/>
            <p:cNvSpPr/>
            <p:nvPr/>
          </p:nvSpPr>
          <p:spPr>
            <a:xfrm>
              <a:off x="1504" y="3290"/>
              <a:ext cx="675"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禁止跨越</a:t>
              </a:r>
            </a:p>
          </p:txBody>
        </p:sp>
        <p:sp>
          <p:nvSpPr>
            <p:cNvPr id="76830" name="Text Box 38"/>
            <p:cNvSpPr/>
            <p:nvPr/>
          </p:nvSpPr>
          <p:spPr>
            <a:xfrm>
              <a:off x="2337" y="3290"/>
              <a:ext cx="635"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禁止攀登</a:t>
              </a:r>
            </a:p>
          </p:txBody>
        </p:sp>
        <p:sp>
          <p:nvSpPr>
            <p:cNvPr id="76831" name="Text Box 39"/>
            <p:cNvSpPr/>
            <p:nvPr/>
          </p:nvSpPr>
          <p:spPr>
            <a:xfrm>
              <a:off x="3210" y="3290"/>
              <a:ext cx="713"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禁止跳下</a:t>
              </a:r>
            </a:p>
          </p:txBody>
        </p:sp>
        <p:sp>
          <p:nvSpPr>
            <p:cNvPr id="76832" name="Text Box 40"/>
            <p:cNvSpPr/>
            <p:nvPr/>
          </p:nvSpPr>
          <p:spPr>
            <a:xfrm>
              <a:off x="4121" y="3257"/>
              <a:ext cx="675"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禁止入内</a:t>
              </a:r>
            </a:p>
          </p:txBody>
        </p:sp>
        <p:sp>
          <p:nvSpPr>
            <p:cNvPr id="76833" name="Text Box 41"/>
            <p:cNvSpPr/>
            <p:nvPr/>
          </p:nvSpPr>
          <p:spPr>
            <a:xfrm>
              <a:off x="5014" y="3257"/>
              <a:ext cx="634" cy="135"/>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800" b="0" dirty="0">
                  <a:solidFill>
                    <a:srgbClr val="000000"/>
                  </a:solidFill>
                  <a:latin typeface="Arial" panose="020B0604020202020204" pitchFamily="34" charset="0"/>
                  <a:ea typeface="微软雅黑" panose="020B0503020204020204" pitchFamily="34" charset="-122"/>
                  <a:sym typeface="Arial" panose="020B0604020202020204" pitchFamily="34" charset="0"/>
                </a:rPr>
                <a:t>禁止停留</a:t>
              </a:r>
            </a:p>
          </p:txBody>
        </p:sp>
      </p:grpSp>
    </p:spTree>
  </p:cSld>
  <p:clrMapOvr>
    <a:masterClrMapping/>
  </p:clrMapOvr>
  <p:transition spd="slow" advClick="0" advTm="0">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灯片编号占位符 6"/>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7826" name="Rectangle 9"/>
          <p:cNvSpPr/>
          <p:nvPr/>
        </p:nvSpPr>
        <p:spPr>
          <a:xfrm>
            <a:off x="760413" y="757238"/>
            <a:ext cx="8775700" cy="390525"/>
          </a:xfrm>
          <a:prstGeom prst="rect">
            <a:avLst/>
          </a:prstGeom>
          <a:noFill/>
          <a:ln w="9525">
            <a:noFill/>
          </a:ln>
        </p:spPr>
        <p:txBody>
          <a:bodyPr anchor="t"/>
          <a:lstStyle/>
          <a:p>
            <a:pPr marL="342900" lvl="0" indent="-342900" eaLnBrk="1" hangingPunct="1">
              <a:spcBef>
                <a:spcPct val="20000"/>
              </a:spcBef>
              <a:buClr>
                <a:srgbClr val="000000"/>
              </a:buClr>
              <a:buSzPct val="100000"/>
            </a:pPr>
            <a:r>
              <a:rPr lang="zh-CN" altLang="en-US" sz="1800" b="0" dirty="0">
                <a:latin typeface="Arial" panose="020B0604020202020204" pitchFamily="34" charset="0"/>
                <a:ea typeface="微软雅黑" panose="020B0503020204020204" pitchFamily="34" charset="-122"/>
                <a:sym typeface="Arial" panose="020B0604020202020204" pitchFamily="34" charset="0"/>
              </a:rPr>
              <a:t>向人们提供危险化学品中化学性物质所具备的有毒有害、易燃易爆特性的信息。</a:t>
            </a:r>
          </a:p>
        </p:txBody>
      </p:sp>
      <p:sp>
        <p:nvSpPr>
          <p:cNvPr id="77827" name="Text Box 10"/>
          <p:cNvSpPr/>
          <p:nvPr/>
        </p:nvSpPr>
        <p:spPr>
          <a:xfrm>
            <a:off x="292100" y="330200"/>
            <a:ext cx="2805113"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6</a:t>
            </a:r>
            <a:r>
              <a:rPr lang="zh-CN" altLang="en-US" sz="2400" dirty="0">
                <a:latin typeface="Arial" panose="020B0604020202020204" pitchFamily="34" charset="0"/>
                <a:ea typeface="微软雅黑" panose="020B0503020204020204" pitchFamily="34" charset="-122"/>
                <a:sym typeface="Arial" panose="020B0604020202020204" pitchFamily="34" charset="0"/>
              </a:rPr>
              <a:t>）危险化学品标志</a:t>
            </a:r>
          </a:p>
        </p:txBody>
      </p:sp>
      <p:pic>
        <p:nvPicPr>
          <p:cNvPr id="77828" name="Picture 11"/>
          <p:cNvPicPr preferRelativeResize="0"/>
          <p:nvPr/>
        </p:nvPicPr>
        <p:blipFill>
          <a:blip r:embed="rId3"/>
          <a:stretch>
            <a:fillRect/>
          </a:stretch>
        </p:blipFill>
        <p:spPr>
          <a:xfrm>
            <a:off x="1955800" y="1546225"/>
            <a:ext cx="5418138" cy="4873625"/>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 name="Rectangle 3"/>
          <p:cNvSpPr>
            <a:spLocks noChangeArrowheads="1"/>
          </p:cNvSpPr>
          <p:nvPr/>
        </p:nvSpPr>
        <p:spPr bwMode="auto">
          <a:xfrm>
            <a:off x="412750" y="1127125"/>
            <a:ext cx="4210050" cy="4664075"/>
          </a:xfrm>
          <a:prstGeom prst="rect">
            <a:avLst/>
          </a:prstGeom>
          <a:noFill/>
          <a:ln>
            <a:noFill/>
          </a:ln>
          <a:effectLst/>
        </p:spPr>
        <p:txBody>
          <a:bodyPr/>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        </a:t>
            </a:r>
            <a:endParaRPr kumimoji="0" lang="en-US" altLang="zh-CN"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2019</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年</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10</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月</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18</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日中午</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12:10</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时，深圳市某公司施工队伍在道路进行挖基础施工时，使用挖机进行施工，导致地下自来水管被挖破，大量喷水，路面大量积水无法通行，并影响工厂用水，经</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4</a:t>
            </a: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小时抢修方修补完毕。</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事故分析：</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①施工方在被口头告知有地下电缆和自来水管的情况下，仍坚持用挖机违章作业；同时业主没有书面形式告知施工方引起重视。</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②现场没有放置警示标志</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8850" name="Line 9"/>
          <p:cNvSpPr/>
          <p:nvPr/>
        </p:nvSpPr>
        <p:spPr>
          <a:xfrm>
            <a:off x="1295400" y="2743200"/>
            <a:ext cx="29972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8851" name="Line 10"/>
          <p:cNvSpPr/>
          <p:nvPr/>
        </p:nvSpPr>
        <p:spPr>
          <a:xfrm>
            <a:off x="533400" y="3048000"/>
            <a:ext cx="37592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8852" name="Line 11"/>
          <p:cNvSpPr/>
          <p:nvPr/>
        </p:nvSpPr>
        <p:spPr>
          <a:xfrm>
            <a:off x="495300" y="3352800"/>
            <a:ext cx="3771900"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78853" name="Group 178"/>
          <p:cNvGrpSpPr/>
          <p:nvPr/>
        </p:nvGrpSpPr>
        <p:grpSpPr>
          <a:xfrm>
            <a:off x="5613400" y="457200"/>
            <a:ext cx="4044950" cy="3048000"/>
            <a:chOff x="4032" y="432"/>
            <a:chExt cx="2016" cy="1506"/>
          </a:xfrm>
        </p:grpSpPr>
        <p:pic>
          <p:nvPicPr>
            <p:cNvPr id="78854" name="Picture 16"/>
            <p:cNvPicPr preferRelativeResize="0"/>
            <p:nvPr/>
          </p:nvPicPr>
          <p:blipFill>
            <a:blip r:embed="rId3"/>
            <a:stretch>
              <a:fillRect/>
            </a:stretch>
          </p:blipFill>
          <p:spPr>
            <a:xfrm>
              <a:off x="4032" y="432"/>
              <a:ext cx="2016" cy="1506"/>
            </a:xfrm>
            <a:prstGeom prst="rect">
              <a:avLst/>
            </a:prstGeom>
            <a:noFill/>
            <a:ln w="9525">
              <a:noFill/>
            </a:ln>
          </p:spPr>
        </p:pic>
        <p:sp>
          <p:nvSpPr>
            <p:cNvPr id="78855" name="Oval 15"/>
            <p:cNvSpPr/>
            <p:nvPr/>
          </p:nvSpPr>
          <p:spPr>
            <a:xfrm>
              <a:off x="4704" y="864"/>
              <a:ext cx="912" cy="480"/>
            </a:xfrm>
            <a:prstGeom prst="ellipse">
              <a:avLst/>
            </a:prstGeom>
            <a:noFill/>
            <a:ln w="28575" cap="flat" cmpd="sng">
              <a:solidFill>
                <a:srgbClr val="FF33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pic>
        <p:nvPicPr>
          <p:cNvPr id="78856" name="Picture 17"/>
          <p:cNvPicPr preferRelativeResize="0"/>
          <p:nvPr/>
        </p:nvPicPr>
        <p:blipFill>
          <a:blip r:embed="rId4"/>
          <a:stretch>
            <a:fillRect/>
          </a:stretch>
        </p:blipFill>
        <p:spPr>
          <a:xfrm>
            <a:off x="4705350" y="3200400"/>
            <a:ext cx="3797300" cy="2819400"/>
          </a:xfrm>
          <a:prstGeom prst="rect">
            <a:avLst/>
          </a:prstGeom>
          <a:noFill/>
          <a:ln w="9525" cap="flat" cmpd="sng">
            <a:solidFill>
              <a:srgbClr val="FFFFFF"/>
            </a:solidFill>
            <a:prstDash val="solid"/>
            <a:miter/>
            <a:headEnd type="none" w="med" len="med"/>
            <a:tailEnd type="none" w="med" len="med"/>
          </a:ln>
        </p:spPr>
      </p:pic>
      <p:sp>
        <p:nvSpPr>
          <p:cNvPr id="78857" name="Oval 18"/>
          <p:cNvSpPr/>
          <p:nvPr/>
        </p:nvSpPr>
        <p:spPr>
          <a:xfrm>
            <a:off x="5395913" y="4421188"/>
            <a:ext cx="1812925" cy="895350"/>
          </a:xfrm>
          <a:prstGeom prst="ellipse">
            <a:avLst/>
          </a:prstGeom>
          <a:noFill/>
          <a:ln w="28575" cap="flat" cmpd="sng">
            <a:solidFill>
              <a:srgbClr val="FF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78858" name="Group 183"/>
          <p:cNvGrpSpPr/>
          <p:nvPr/>
        </p:nvGrpSpPr>
        <p:grpSpPr>
          <a:xfrm>
            <a:off x="1568450" y="5746750"/>
            <a:ext cx="1025525" cy="1066800"/>
            <a:chOff x="988" y="3620"/>
            <a:chExt cx="646" cy="672"/>
          </a:xfrm>
        </p:grpSpPr>
        <p:grpSp>
          <p:nvGrpSpPr>
            <p:cNvPr id="78859" name="Group 184"/>
            <p:cNvGrpSpPr/>
            <p:nvPr/>
          </p:nvGrpSpPr>
          <p:grpSpPr>
            <a:xfrm>
              <a:off x="988" y="3620"/>
              <a:ext cx="609" cy="672"/>
              <a:chOff x="3264" y="1392"/>
              <a:chExt cx="2400" cy="2347"/>
            </a:xfrm>
          </p:grpSpPr>
          <p:pic>
            <p:nvPicPr>
              <p:cNvPr id="78860" name="Picture 23"/>
              <p:cNvPicPr preferRelativeResize="0"/>
              <p:nvPr/>
            </p:nvPicPr>
            <p:blipFill>
              <a:blip r:embed="rId5"/>
              <a:stretch>
                <a:fillRect/>
              </a:stretch>
            </p:blipFill>
            <p:spPr>
              <a:xfrm>
                <a:off x="3264" y="1392"/>
                <a:ext cx="2400" cy="2347"/>
              </a:xfrm>
              <a:prstGeom prst="rect">
                <a:avLst/>
              </a:prstGeom>
              <a:noFill/>
              <a:ln w="9525">
                <a:noFill/>
              </a:ln>
            </p:spPr>
          </p:pic>
          <p:pic>
            <p:nvPicPr>
              <p:cNvPr id="78861" name="Picture 24"/>
              <p:cNvPicPr preferRelativeResize="0"/>
              <p:nvPr/>
            </p:nvPicPr>
            <p:blipFill>
              <a:blip r:embed="rId5"/>
              <a:srcRect l="36000" t="44994" r="55428" b="32509"/>
              <a:stretch>
                <a:fillRect/>
              </a:stretch>
            </p:blipFill>
            <p:spPr>
              <a:xfrm>
                <a:off x="4320" y="2112"/>
                <a:ext cx="288" cy="864"/>
              </a:xfrm>
              <a:prstGeom prst="rect">
                <a:avLst/>
              </a:prstGeom>
              <a:noFill/>
              <a:ln w="9525">
                <a:noFill/>
              </a:ln>
            </p:spPr>
          </p:pic>
        </p:grpSp>
        <p:sp>
          <p:nvSpPr>
            <p:cNvPr id="78862" name="Text Box 25"/>
            <p:cNvSpPr/>
            <p:nvPr/>
          </p:nvSpPr>
          <p:spPr>
            <a:xfrm>
              <a:off x="1105" y="3912"/>
              <a:ext cx="375" cy="190"/>
            </a:xfrm>
            <a:prstGeom prst="rect">
              <a:avLst/>
            </a:prstGeom>
            <a:noFill/>
            <a:ln w="9525">
              <a:noFill/>
            </a:ln>
          </p:spPr>
          <p:txBody>
            <a:bodyPr wrap="none" anchor="t">
              <a:spAutoFit/>
            </a:bodyPr>
            <a:lstStyle/>
            <a:p>
              <a:pPr lvl="0" algn="ctr" eaLnBrk="1" hangingPunct="1">
                <a:lnSpc>
                  <a:spcPct val="85000"/>
                </a:lnSpc>
                <a:buClr>
                  <a:srgbClr val="000000"/>
                </a:buClr>
                <a:buSzPct val="100000"/>
              </a:pPr>
              <a:r>
                <a:rPr lang="zh-CN" altLang="en-US" sz="800" dirty="0">
                  <a:latin typeface="Arial" panose="020B0604020202020204" pitchFamily="34" charset="0"/>
                  <a:ea typeface="微软雅黑" panose="020B0503020204020204" pitchFamily="34" charset="-122"/>
                  <a:sym typeface="Arial" panose="020B0604020202020204" pitchFamily="34" charset="0"/>
                </a:rPr>
                <a:t>地下</a:t>
              </a:r>
            </a:p>
            <a:p>
              <a:pPr lvl="0" algn="ctr" eaLnBrk="1" hangingPunct="1">
                <a:lnSpc>
                  <a:spcPct val="85000"/>
                </a:lnSpc>
                <a:buClr>
                  <a:srgbClr val="000000"/>
                </a:buClr>
                <a:buSzPct val="100000"/>
              </a:pPr>
              <a:r>
                <a:rPr lang="zh-CN" altLang="en-US" sz="800" dirty="0">
                  <a:latin typeface="Arial" panose="020B0604020202020204" pitchFamily="34" charset="0"/>
                  <a:ea typeface="微软雅黑" panose="020B0503020204020204" pitchFamily="34" charset="-122"/>
                  <a:sym typeface="Arial" panose="020B0604020202020204" pitchFamily="34" charset="0"/>
                </a:rPr>
                <a:t>高压电缆</a:t>
              </a:r>
            </a:p>
          </p:txBody>
        </p:sp>
        <p:sp>
          <p:nvSpPr>
            <p:cNvPr id="78863" name="Text Box 26"/>
            <p:cNvSpPr/>
            <p:nvPr/>
          </p:nvSpPr>
          <p:spPr>
            <a:xfrm>
              <a:off x="1008" y="4154"/>
              <a:ext cx="626" cy="138"/>
            </a:xfrm>
            <a:prstGeom prst="rect">
              <a:avLst/>
            </a:prstGeom>
            <a:solidFill>
              <a:srgbClr val="FFFFFF"/>
            </a:solidFill>
            <a:ln w="9525">
              <a:noFill/>
            </a:ln>
          </p:spPr>
          <p:txBody>
            <a:bodyPr tIns="0" bIns="0" anchor="t"/>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 </a:t>
              </a:r>
              <a:r>
                <a:rPr lang="zh-CN" altLang="en-US" sz="1000" dirty="0">
                  <a:latin typeface="Arial" panose="020B0604020202020204" pitchFamily="34" charset="0"/>
                  <a:ea typeface="微软雅黑" panose="020B0503020204020204" pitchFamily="34" charset="-122"/>
                  <a:sym typeface="Arial" panose="020B0604020202020204" pitchFamily="34" charset="0"/>
                </a:rPr>
                <a:t>注意安全</a:t>
              </a:r>
            </a:p>
          </p:txBody>
        </p:sp>
        <p:grpSp>
          <p:nvGrpSpPr>
            <p:cNvPr id="78864" name="Group 189"/>
            <p:cNvGrpSpPr/>
            <p:nvPr/>
          </p:nvGrpSpPr>
          <p:grpSpPr>
            <a:xfrm>
              <a:off x="1254" y="3820"/>
              <a:ext cx="79" cy="136"/>
              <a:chOff x="3624" y="1829"/>
              <a:chExt cx="198" cy="331"/>
            </a:xfrm>
          </p:grpSpPr>
          <p:pic>
            <p:nvPicPr>
              <p:cNvPr id="78865" name="Picture 28"/>
              <p:cNvPicPr preferRelativeResize="0"/>
              <p:nvPr/>
            </p:nvPicPr>
            <p:blipFill>
              <a:blip r:embed="rId6"/>
              <a:srcRect l="39078" t="26158" r="41383" b="34605"/>
              <a:stretch>
                <a:fillRect/>
              </a:stretch>
            </p:blipFill>
            <p:spPr>
              <a:xfrm>
                <a:off x="3648" y="1872"/>
                <a:ext cx="144" cy="288"/>
              </a:xfrm>
              <a:prstGeom prst="rect">
                <a:avLst/>
              </a:prstGeom>
              <a:noFill/>
              <a:ln w="9525">
                <a:noFill/>
              </a:ln>
            </p:spPr>
          </p:pic>
          <p:pic>
            <p:nvPicPr>
              <p:cNvPr id="78866" name="Picture 29"/>
              <p:cNvPicPr preferRelativeResize="0"/>
              <p:nvPr/>
            </p:nvPicPr>
            <p:blipFill>
              <a:blip r:embed="rId5"/>
              <a:srcRect l="35936" t="45039" r="55453" b="32440"/>
              <a:stretch>
                <a:fillRect/>
              </a:stretch>
            </p:blipFill>
            <p:spPr>
              <a:xfrm rot="-2280000">
                <a:off x="3763" y="1847"/>
                <a:ext cx="59" cy="96"/>
              </a:xfrm>
              <a:prstGeom prst="rect">
                <a:avLst/>
              </a:prstGeom>
              <a:noFill/>
              <a:ln w="9525">
                <a:noFill/>
              </a:ln>
            </p:spPr>
          </p:pic>
          <p:pic>
            <p:nvPicPr>
              <p:cNvPr id="78867" name="Picture 30"/>
              <p:cNvPicPr preferRelativeResize="0"/>
              <p:nvPr/>
            </p:nvPicPr>
            <p:blipFill>
              <a:blip r:embed="rId5"/>
              <a:srcRect l="35936" t="45039" r="55453" b="32440"/>
              <a:stretch>
                <a:fillRect/>
              </a:stretch>
            </p:blipFill>
            <p:spPr>
              <a:xfrm rot="1800000">
                <a:off x="3624" y="1829"/>
                <a:ext cx="70" cy="144"/>
              </a:xfrm>
              <a:prstGeom prst="rect">
                <a:avLst/>
              </a:prstGeom>
              <a:noFill/>
              <a:ln w="9525">
                <a:noFill/>
              </a:ln>
            </p:spPr>
          </p:pic>
        </p:grpSp>
      </p:grpSp>
      <p:grpSp>
        <p:nvGrpSpPr>
          <p:cNvPr id="78868" name="Group 193"/>
          <p:cNvGrpSpPr/>
          <p:nvPr/>
        </p:nvGrpSpPr>
        <p:grpSpPr>
          <a:xfrm>
            <a:off x="2590800" y="5715000"/>
            <a:ext cx="1066800" cy="1066800"/>
            <a:chOff x="5568" y="3648"/>
            <a:chExt cx="672" cy="672"/>
          </a:xfrm>
        </p:grpSpPr>
        <p:grpSp>
          <p:nvGrpSpPr>
            <p:cNvPr id="78869" name="Group 194"/>
            <p:cNvGrpSpPr/>
            <p:nvPr/>
          </p:nvGrpSpPr>
          <p:grpSpPr>
            <a:xfrm>
              <a:off x="5568" y="3648"/>
              <a:ext cx="672" cy="672"/>
              <a:chOff x="3264" y="1392"/>
              <a:chExt cx="2400" cy="2347"/>
            </a:xfrm>
          </p:grpSpPr>
          <p:pic>
            <p:nvPicPr>
              <p:cNvPr id="78870" name="Picture 33"/>
              <p:cNvPicPr preferRelativeResize="0"/>
              <p:nvPr/>
            </p:nvPicPr>
            <p:blipFill>
              <a:blip r:embed="rId5"/>
              <a:stretch>
                <a:fillRect/>
              </a:stretch>
            </p:blipFill>
            <p:spPr>
              <a:xfrm>
                <a:off x="3264" y="1392"/>
                <a:ext cx="2400" cy="2347"/>
              </a:xfrm>
              <a:prstGeom prst="rect">
                <a:avLst/>
              </a:prstGeom>
              <a:noFill/>
              <a:ln w="9525">
                <a:noFill/>
              </a:ln>
            </p:spPr>
          </p:pic>
          <p:pic>
            <p:nvPicPr>
              <p:cNvPr id="78871" name="Picture 34"/>
              <p:cNvPicPr preferRelativeResize="0"/>
              <p:nvPr/>
            </p:nvPicPr>
            <p:blipFill>
              <a:blip r:embed="rId5"/>
              <a:srcRect l="36000" t="44994" r="55428" b="32509"/>
              <a:stretch>
                <a:fillRect/>
              </a:stretch>
            </p:blipFill>
            <p:spPr>
              <a:xfrm>
                <a:off x="4320" y="2112"/>
                <a:ext cx="288" cy="864"/>
              </a:xfrm>
              <a:prstGeom prst="rect">
                <a:avLst/>
              </a:prstGeom>
              <a:noFill/>
              <a:ln w="9525">
                <a:noFill/>
              </a:ln>
            </p:spPr>
          </p:pic>
        </p:grpSp>
        <p:sp>
          <p:nvSpPr>
            <p:cNvPr id="78872" name="Text Box 35"/>
            <p:cNvSpPr/>
            <p:nvPr/>
          </p:nvSpPr>
          <p:spPr>
            <a:xfrm>
              <a:off x="5677" y="3936"/>
              <a:ext cx="436" cy="212"/>
            </a:xfrm>
            <a:prstGeom prst="rect">
              <a:avLst/>
            </a:prstGeom>
            <a:noFill/>
            <a:ln w="9525">
              <a:noFill/>
            </a:ln>
          </p:spPr>
          <p:txBody>
            <a:bodyPr wrap="none" anchor="t">
              <a:spAutoFit/>
            </a:bodyPr>
            <a:lstStyle/>
            <a:p>
              <a:pPr lvl="0" algn="ctr" eaLnBrk="1" hangingPunct="1">
                <a:buClr>
                  <a:srgbClr val="000000"/>
                </a:buClr>
                <a:buSzPct val="100000"/>
              </a:pPr>
              <a:r>
                <a:rPr lang="zh-CN" altLang="en-US" sz="800" dirty="0">
                  <a:latin typeface="Arial" panose="020B0604020202020204" pitchFamily="34" charset="0"/>
                  <a:ea typeface="微软雅黑" panose="020B0503020204020204" pitchFamily="34" charset="-122"/>
                  <a:sym typeface="Arial" panose="020B0604020202020204" pitchFamily="34" charset="0"/>
                </a:rPr>
                <a:t>地下</a:t>
              </a:r>
            </a:p>
            <a:p>
              <a:pPr lvl="0" algn="ctr" eaLnBrk="1" hangingPunct="1">
                <a:buClr>
                  <a:srgbClr val="000000"/>
                </a:buClr>
                <a:buSzPct val="100000"/>
              </a:pPr>
              <a:r>
                <a:rPr lang="zh-CN" altLang="en-US" sz="800" dirty="0">
                  <a:latin typeface="Arial" panose="020B0604020202020204" pitchFamily="34" charset="0"/>
                  <a:ea typeface="微软雅黑" panose="020B0503020204020204" pitchFamily="34" charset="-122"/>
                  <a:sym typeface="Arial" panose="020B0604020202020204" pitchFamily="34" charset="0"/>
                </a:rPr>
                <a:t>自来水管道</a:t>
              </a:r>
            </a:p>
          </p:txBody>
        </p:sp>
        <p:sp>
          <p:nvSpPr>
            <p:cNvPr id="78873" name="Text Box 36"/>
            <p:cNvSpPr/>
            <p:nvPr/>
          </p:nvSpPr>
          <p:spPr>
            <a:xfrm>
              <a:off x="5593" y="4182"/>
              <a:ext cx="599" cy="138"/>
            </a:xfrm>
            <a:prstGeom prst="rect">
              <a:avLst/>
            </a:prstGeom>
            <a:solidFill>
              <a:srgbClr val="FFFFFF"/>
            </a:solidFill>
            <a:ln w="9525">
              <a:noFill/>
            </a:ln>
          </p:spPr>
          <p:txBody>
            <a:bodyPr tIns="0" bIns="0" anchor="t"/>
            <a:lstStyle/>
            <a:p>
              <a:pPr lvl="0" eaLnBrk="1" hangingPunct="1">
                <a:buClr>
                  <a:srgbClr val="000000"/>
                </a:buClr>
                <a:buSzPct val="100000"/>
              </a:pPr>
              <a:r>
                <a:rPr lang="en-US" altLang="zh-CN" sz="1000" dirty="0">
                  <a:latin typeface="Arial" panose="020B0604020202020204" pitchFamily="34" charset="0"/>
                  <a:ea typeface="微软雅黑" panose="020B0503020204020204" pitchFamily="34" charset="-122"/>
                  <a:sym typeface="Arial" panose="020B0604020202020204" pitchFamily="34" charset="0"/>
                </a:rPr>
                <a:t>● </a:t>
              </a:r>
              <a:r>
                <a:rPr lang="zh-CN" altLang="en-US" sz="1000" dirty="0">
                  <a:latin typeface="Arial" panose="020B0604020202020204" pitchFamily="34" charset="0"/>
                  <a:ea typeface="微软雅黑" panose="020B0503020204020204" pitchFamily="34" charset="-122"/>
                  <a:sym typeface="Arial" panose="020B0604020202020204" pitchFamily="34" charset="0"/>
                </a:rPr>
                <a:t>注意安全</a:t>
              </a:r>
            </a:p>
          </p:txBody>
        </p:sp>
        <p:pic>
          <p:nvPicPr>
            <p:cNvPr id="78874" name="Picture 37"/>
            <p:cNvPicPr preferRelativeResize="0"/>
            <p:nvPr/>
          </p:nvPicPr>
          <p:blipFill>
            <a:blip r:embed="rId7">
              <a:clrChange>
                <a:clrFrom>
                  <a:srgbClr val="FFFFFF"/>
                </a:clrFrom>
                <a:clrTo>
                  <a:srgbClr val="FFFFFF">
                    <a:alpha val="0"/>
                  </a:srgbClr>
                </a:clrTo>
              </a:clrChange>
            </a:blip>
            <a:stretch>
              <a:fillRect/>
            </a:stretch>
          </p:blipFill>
          <p:spPr>
            <a:xfrm>
              <a:off x="5841" y="3846"/>
              <a:ext cx="126" cy="114"/>
            </a:xfrm>
            <a:prstGeom prst="rect">
              <a:avLst/>
            </a:prstGeom>
            <a:noFill/>
            <a:ln w="9525">
              <a:noFill/>
            </a:ln>
          </p:spPr>
        </p:pic>
      </p:grpSp>
      <p:grpSp>
        <p:nvGrpSpPr>
          <p:cNvPr id="78875" name="Group 200"/>
          <p:cNvGrpSpPr/>
          <p:nvPr/>
        </p:nvGrpSpPr>
        <p:grpSpPr>
          <a:xfrm>
            <a:off x="469900" y="5791200"/>
            <a:ext cx="903288" cy="914400"/>
            <a:chOff x="144" y="3552"/>
            <a:chExt cx="568" cy="576"/>
          </a:xfrm>
        </p:grpSpPr>
        <p:sp>
          <p:nvSpPr>
            <p:cNvPr id="78876" name="Oval 42"/>
            <p:cNvSpPr/>
            <p:nvPr/>
          </p:nvSpPr>
          <p:spPr>
            <a:xfrm>
              <a:off x="144" y="3552"/>
              <a:ext cx="568" cy="576"/>
            </a:xfrm>
            <a:prstGeom prst="ellipse">
              <a:avLst/>
            </a:prstGeom>
            <a:solidFill>
              <a:srgbClr val="FF0000"/>
            </a:solidFill>
            <a:ln w="9525" cap="flat" cmpd="sng">
              <a:solidFill>
                <a:srgbClr val="000000"/>
              </a:solidFill>
              <a:prstDash val="solid"/>
              <a:round/>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8877" name="Oval 43"/>
            <p:cNvSpPr/>
            <p:nvPr/>
          </p:nvSpPr>
          <p:spPr>
            <a:xfrm>
              <a:off x="195" y="3603"/>
              <a:ext cx="468" cy="474"/>
            </a:xfrm>
            <a:prstGeom prst="ellipse">
              <a:avLst/>
            </a:prstGeom>
            <a:solidFill>
              <a:srgbClr val="FFFFFF"/>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8878" name="Rectangle 44"/>
            <p:cNvSpPr/>
            <p:nvPr/>
          </p:nvSpPr>
          <p:spPr>
            <a:xfrm rot="2760000">
              <a:off x="180" y="3811"/>
              <a:ext cx="511" cy="55"/>
            </a:xfrm>
            <a:prstGeom prst="rect">
              <a:avLst/>
            </a:prstGeom>
            <a:solidFill>
              <a:srgbClr val="FF000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8879" name="Text Box 45"/>
            <p:cNvSpPr/>
            <p:nvPr/>
          </p:nvSpPr>
          <p:spPr>
            <a:xfrm>
              <a:off x="144" y="3744"/>
              <a:ext cx="556" cy="164"/>
            </a:xfrm>
            <a:prstGeom prst="rect">
              <a:avLst/>
            </a:prstGeom>
            <a:noFill/>
            <a:ln w="9525">
              <a:noFill/>
            </a:ln>
          </p:spPr>
          <p:txBody>
            <a:bodyPr wrap="none" anchor="t">
              <a:spAutoFit/>
            </a:bodyPr>
            <a:lstStyle/>
            <a:p>
              <a:pPr lvl="0" eaLnBrk="1" hangingPunct="1">
                <a:buClr>
                  <a:srgbClr val="000000"/>
                </a:buClr>
                <a:buSzPct val="100000"/>
              </a:pPr>
              <a:r>
                <a:rPr lang="zh-CN" altLang="en-US" sz="1100" dirty="0">
                  <a:latin typeface="Arial" panose="020B0604020202020204" pitchFamily="34" charset="0"/>
                  <a:ea typeface="微软雅黑" panose="020B0503020204020204" pitchFamily="34" charset="-122"/>
                  <a:sym typeface="Arial" panose="020B0604020202020204" pitchFamily="34" charset="0"/>
                </a:rPr>
                <a:t>禁止用挖机</a:t>
              </a:r>
            </a:p>
          </p:txBody>
        </p:sp>
      </p:grpSp>
      <p:sp>
        <p:nvSpPr>
          <p:cNvPr id="78880" name="Line 48"/>
          <p:cNvSpPr/>
          <p:nvPr/>
        </p:nvSpPr>
        <p:spPr>
          <a:xfrm>
            <a:off x="495300" y="3657600"/>
            <a:ext cx="885825" cy="0"/>
          </a:xfrm>
          <a:prstGeom prst="line">
            <a:avLst/>
          </a:prstGeom>
          <a:ln w="28575" cap="flat" cmpd="sng">
            <a:solidFill>
              <a:srgbClr val="FF33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78" name="Rectangle 49"/>
          <p:cNvSpPr>
            <a:spLocks noChangeArrowheads="1"/>
          </p:cNvSpPr>
          <p:nvPr/>
        </p:nvSpPr>
        <p:spPr bwMode="auto">
          <a:xfrm>
            <a:off x="457200" y="685800"/>
            <a:ext cx="4930775" cy="457200"/>
          </a:xfrm>
          <a:prstGeom prst="rect">
            <a:avLst/>
          </a:prstGeom>
          <a:noFill/>
          <a:ln>
            <a:noFill/>
          </a:ln>
          <a:effectLst/>
        </p:spPr>
        <p:txBody>
          <a:bodyPr wrap="none"/>
          <a:lstStyle>
            <a:lvl1pPr eaLnBrk="0" hangingPunct="0">
              <a:defRPr sz="1200" b="1">
                <a:solidFill>
                  <a:schemeClr val="tx1"/>
                </a:solidFill>
                <a:latin typeface="Arial" panose="020B0604020202020204" pitchFamily="34" charset="0"/>
                <a:ea typeface="宋体" panose="02010600030101010101" pitchFamily="2" charset="-122"/>
              </a:defRPr>
            </a:lvl1pPr>
            <a:lvl2pPr eaLnBrk="0" hangingPunct="0">
              <a:defRPr sz="1200" b="1">
                <a:solidFill>
                  <a:schemeClr val="tx1"/>
                </a:solidFill>
                <a:latin typeface="Arial" panose="020B0604020202020204" pitchFamily="34" charset="0"/>
                <a:ea typeface="宋体" panose="02010600030101010101" pitchFamily="2" charset="-122"/>
              </a:defRPr>
            </a:lvl2pPr>
            <a:lvl3pPr eaLnBrk="0" hangingPunct="0">
              <a:defRPr sz="1200" b="1">
                <a:solidFill>
                  <a:schemeClr val="tx1"/>
                </a:solidFill>
                <a:latin typeface="Arial" panose="020B0604020202020204" pitchFamily="34" charset="0"/>
                <a:ea typeface="宋体" panose="02010600030101010101" pitchFamily="2" charset="-122"/>
              </a:defRPr>
            </a:lvl3pPr>
            <a:lvl4pPr eaLnBrk="0" hangingPunct="0">
              <a:defRPr sz="1200" b="1">
                <a:solidFill>
                  <a:schemeClr val="tx1"/>
                </a:solidFill>
                <a:latin typeface="Arial" panose="020B0604020202020204" pitchFamily="34" charset="0"/>
                <a:ea typeface="宋体" panose="02010600030101010101" pitchFamily="2" charset="-122"/>
              </a:defRPr>
            </a:lvl4pPr>
            <a:lvl5pPr eaLnBrk="0" hangingPunct="0">
              <a:defRPr sz="1200" b="1">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10.18</a:t>
            </a:r>
            <a:r>
              <a:rPr kumimoji="0" lang="zh-CN" altLang="en-US" sz="24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微软雅黑" panose="020B0503020204020204" pitchFamily="34" charset="-122"/>
                <a:cs typeface="+mn-cs"/>
                <a:sym typeface="Arial" panose="020B0604020202020204" pitchFamily="34" charset="0"/>
              </a:rPr>
              <a:t>铁屑房基础施工水管挖破事件</a:t>
            </a:r>
          </a:p>
        </p:txBody>
      </p:sp>
      <p:sp>
        <p:nvSpPr>
          <p:cNvPr id="78882" name="Text Box 50"/>
          <p:cNvSpPr/>
          <p:nvPr/>
        </p:nvSpPr>
        <p:spPr>
          <a:xfrm>
            <a:off x="212725" y="12700"/>
            <a:ext cx="1565275" cy="366713"/>
          </a:xfrm>
          <a:prstGeom prst="rect">
            <a:avLst/>
          </a:prstGeom>
          <a:noFill/>
          <a:ln w="9525">
            <a:noFill/>
          </a:ln>
        </p:spPr>
        <p:txBody>
          <a:bodyPr wrap="none" anchor="t">
            <a:spAutoFit/>
          </a:bodyPr>
          <a:lstStyle/>
          <a:p>
            <a:pPr lvl="0" eaLnBrk="1" hangingPunct="1">
              <a:buClr>
                <a:srgbClr val="000000"/>
              </a:buClr>
              <a:buSzPct val="100000"/>
            </a:pPr>
            <a:r>
              <a:rPr lang="zh-CN" altLang="en-US" sz="1800" dirty="0">
                <a:latin typeface="Arial" panose="020B0604020202020204" pitchFamily="34" charset="0"/>
                <a:ea typeface="微软雅黑" panose="020B0503020204020204" pitchFamily="34" charset="-122"/>
                <a:sym typeface="Arial" panose="020B0604020202020204" pitchFamily="34" charset="0"/>
              </a:rPr>
              <a:t>警示标志案例</a:t>
            </a:r>
          </a:p>
        </p:txBody>
      </p:sp>
    </p:spTree>
  </p:cSld>
  <p:clrMapOvr>
    <a:masterClrMapping/>
  </p:clrMapOvr>
  <p:transition spd="slow" advClick="0" advTm="0">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79874" name="Text Box 5"/>
          <p:cNvSpPr/>
          <p:nvPr/>
        </p:nvSpPr>
        <p:spPr>
          <a:xfrm>
            <a:off x="365125" y="708025"/>
            <a:ext cx="3413114" cy="400110"/>
          </a:xfrm>
          <a:prstGeom prst="rect">
            <a:avLst/>
          </a:prstGeom>
          <a:noFill/>
          <a:ln w="9525">
            <a:noFill/>
          </a:ln>
        </p:spPr>
        <p:txBody>
          <a:bodyPr wrap="none" anchor="t">
            <a:spAutoFit/>
          </a:bodyPr>
          <a:lstStyle/>
          <a:p>
            <a:pPr lvl="0" eaLnBrk="1" hangingPunct="1">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1</a:t>
            </a:r>
            <a:r>
              <a:rPr lang="zh-CN" altLang="en-US" sz="2000" b="0" dirty="0">
                <a:latin typeface="Arial" panose="020B0604020202020204" pitchFamily="34" charset="0"/>
                <a:ea typeface="微软雅黑" panose="020B0503020204020204" pitchFamily="34" charset="-122"/>
                <a:sym typeface="Arial" panose="020B0604020202020204" pitchFamily="34" charset="0"/>
              </a:rPr>
              <a:t>）施工现场作业始业点检表</a:t>
            </a:r>
          </a:p>
        </p:txBody>
      </p:sp>
      <p:sp>
        <p:nvSpPr>
          <p:cNvPr id="3284" name="Rectangle 6"/>
          <p:cNvSpPr>
            <a:spLocks noChangeArrowheads="1"/>
          </p:cNvSpPr>
          <p:nvPr/>
        </p:nvSpPr>
        <p:spPr bwMode="auto">
          <a:xfrm>
            <a:off x="0" y="215900"/>
            <a:ext cx="517525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9876" name="Rectangle 3"/>
          <p:cNvSpPr/>
          <p:nvPr/>
        </p:nvSpPr>
        <p:spPr>
          <a:xfrm>
            <a:off x="327025" y="215900"/>
            <a:ext cx="52736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7</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安全检查及记录</a:t>
            </a:r>
          </a:p>
        </p:txBody>
      </p:sp>
      <p:pic>
        <p:nvPicPr>
          <p:cNvPr id="79877" name="Picture 12"/>
          <p:cNvPicPr preferRelativeResize="0"/>
          <p:nvPr/>
        </p:nvPicPr>
        <p:blipFill>
          <a:blip r:embed="rId3"/>
          <a:stretch>
            <a:fillRect/>
          </a:stretch>
        </p:blipFill>
        <p:spPr>
          <a:xfrm>
            <a:off x="133350" y="1035050"/>
            <a:ext cx="9604375" cy="5822950"/>
          </a:xfrm>
          <a:prstGeom prst="rect">
            <a:avLst/>
          </a:prstGeom>
          <a:solidFill>
            <a:srgbClr val="FFFFFF"/>
          </a:solidFill>
          <a:ln w="9525">
            <a:noFill/>
          </a:ln>
        </p:spPr>
      </p:pic>
    </p:spTree>
  </p:cSld>
  <p:clrMapOvr>
    <a:masterClrMapping/>
  </p:clrMapOvr>
  <p:transition spd="slow" advClick="0" advTm="0">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63</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80898" name="Picture 17"/>
          <p:cNvPicPr preferRelativeResize="0"/>
          <p:nvPr/>
        </p:nvPicPr>
        <p:blipFill>
          <a:blip r:embed="rId3"/>
          <a:stretch>
            <a:fillRect/>
          </a:stretch>
        </p:blipFill>
        <p:spPr>
          <a:xfrm>
            <a:off x="0" y="855663"/>
            <a:ext cx="9906000" cy="5815012"/>
          </a:xfrm>
          <a:prstGeom prst="rect">
            <a:avLst/>
          </a:prstGeom>
          <a:solidFill>
            <a:srgbClr val="FFFFFF"/>
          </a:solidFill>
          <a:ln w="9525">
            <a:noFill/>
          </a:ln>
        </p:spPr>
      </p:pic>
      <p:sp>
        <p:nvSpPr>
          <p:cNvPr id="80899" name="Text Box 7"/>
          <p:cNvSpPr/>
          <p:nvPr/>
        </p:nvSpPr>
        <p:spPr>
          <a:xfrm>
            <a:off x="7350125" y="2827338"/>
            <a:ext cx="2022475" cy="457200"/>
          </a:xfrm>
          <a:prstGeom prst="rect">
            <a:avLst/>
          </a:prstGeom>
          <a:noFill/>
          <a:ln w="9525">
            <a:noFill/>
          </a:ln>
        </p:spPr>
        <p:txBody>
          <a:bodyPr wrap="none" anchor="t">
            <a:spAutoFit/>
          </a:bodyPr>
          <a:lstStyle/>
          <a:p>
            <a:pPr lvl="0" eaLnBrk="1" hangingPunct="1">
              <a:buClr>
                <a:srgbClr val="000000"/>
              </a:buClr>
              <a:buSzPct val="100000"/>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安全检查记录</a:t>
            </a:r>
          </a:p>
        </p:txBody>
      </p:sp>
      <p:sp>
        <p:nvSpPr>
          <p:cNvPr id="80900" name="Rectangle 11"/>
          <p:cNvSpPr/>
          <p:nvPr/>
        </p:nvSpPr>
        <p:spPr>
          <a:xfrm>
            <a:off x="6842125" y="1349375"/>
            <a:ext cx="3035300" cy="3767138"/>
          </a:xfrm>
          <a:prstGeom prst="rect">
            <a:avLst/>
          </a:prstGeom>
          <a:noFill/>
          <a:ln w="28575" cap="flat" cmpd="sng">
            <a:solidFill>
              <a:srgbClr val="FF0000"/>
            </a:solidFill>
            <a:prstDash val="solid"/>
            <a:miter/>
            <a:headEnd type="none" w="med" len="med"/>
            <a:tailEnd type="none" w="med" len="med"/>
          </a:ln>
        </p:spPr>
        <p:txBody>
          <a:bodyPr wrap="none" anchor="ctr"/>
          <a:lstStyle/>
          <a:p>
            <a:pPr lvl="0" algn="ctr" eaLnBrk="1" hangingPunct="1">
              <a:buClr>
                <a:srgbClr val="000000"/>
              </a:buClr>
              <a:buSzPct val="100000"/>
            </a:pPr>
            <a:endPar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0901" name="Rectangle 12"/>
          <p:cNvSpPr/>
          <p:nvPr/>
        </p:nvSpPr>
        <p:spPr>
          <a:xfrm>
            <a:off x="4019550" y="1346200"/>
            <a:ext cx="2070100" cy="3776663"/>
          </a:xfrm>
          <a:prstGeom prst="rect">
            <a:avLst/>
          </a:prstGeom>
          <a:noFill/>
          <a:ln w="28575" cap="flat" cmpd="sng">
            <a:solidFill>
              <a:srgbClr val="FF0000"/>
            </a:solidFill>
            <a:prstDash val="solid"/>
            <a:miter/>
            <a:headEnd type="none" w="med" len="med"/>
            <a:tailEnd type="none" w="med" len="med"/>
          </a:ln>
        </p:spPr>
        <p:txBody>
          <a:bodyPr wrap="none" anchor="ctr"/>
          <a:lstStyle/>
          <a:p>
            <a:pPr lvl="0" algn="ctr" eaLnBrk="1" hangingPunct="1">
              <a:buClr>
                <a:srgbClr val="000000"/>
              </a:buClr>
              <a:buSzPct val="100000"/>
            </a:pPr>
            <a:endParaRPr lang="zh-CN" altLang="zh-CN"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0902" name="Text Box 13"/>
          <p:cNvSpPr/>
          <p:nvPr/>
        </p:nvSpPr>
        <p:spPr>
          <a:xfrm>
            <a:off x="4111625" y="2852738"/>
            <a:ext cx="2022475" cy="457200"/>
          </a:xfrm>
          <a:prstGeom prst="rect">
            <a:avLst/>
          </a:prstGeom>
          <a:noFill/>
          <a:ln w="9525">
            <a:noFill/>
          </a:ln>
        </p:spPr>
        <p:txBody>
          <a:bodyPr wrap="none" anchor="t">
            <a:spAutoFit/>
          </a:bodyPr>
          <a:lstStyle/>
          <a:p>
            <a:pPr lvl="0" eaLnBrk="1" hangingPunct="1">
              <a:buClr>
                <a:srgbClr val="000000"/>
              </a:buClr>
              <a:buSzPct val="100000"/>
            </a:pPr>
            <a:r>
              <a:rPr lang="zh-CN" altLang="en-US" sz="2400" dirty="0">
                <a:solidFill>
                  <a:srgbClr val="FF0000"/>
                </a:solidFill>
                <a:latin typeface="Arial" panose="020B0604020202020204" pitchFamily="34" charset="0"/>
                <a:ea typeface="微软雅黑" panose="020B0503020204020204" pitchFamily="34" charset="-122"/>
                <a:sym typeface="Arial" panose="020B0604020202020204" pitchFamily="34" charset="0"/>
              </a:rPr>
              <a:t>安全检查内容</a:t>
            </a:r>
          </a:p>
        </p:txBody>
      </p:sp>
      <p:sp>
        <p:nvSpPr>
          <p:cNvPr id="80903" name="Text Box 14"/>
          <p:cNvSpPr/>
          <p:nvPr/>
        </p:nvSpPr>
        <p:spPr>
          <a:xfrm>
            <a:off x="111125" y="241300"/>
            <a:ext cx="3486150" cy="396875"/>
          </a:xfrm>
          <a:prstGeom prst="rect">
            <a:avLst/>
          </a:prstGeom>
          <a:noFill/>
          <a:ln w="9525">
            <a:noFill/>
          </a:ln>
        </p:spPr>
        <p:txBody>
          <a:bodyPr wrap="none" anchor="t">
            <a:spAutoFit/>
          </a:bodyPr>
          <a:lstStyle/>
          <a:p>
            <a:pPr lvl="0" eaLnBrk="1" hangingPunct="1">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2</a:t>
            </a:r>
            <a:r>
              <a:rPr lang="zh-CN" altLang="en-US" sz="2000" b="0" dirty="0">
                <a:latin typeface="Arial" panose="020B0604020202020204" pitchFamily="34" charset="0"/>
                <a:ea typeface="微软雅黑" panose="020B0503020204020204" pitchFamily="34" charset="-122"/>
                <a:sym typeface="Arial" panose="020B0604020202020204" pitchFamily="34" charset="0"/>
              </a:rPr>
              <a:t>） 施工过程安全措施检查表</a:t>
            </a:r>
          </a:p>
        </p:txBody>
      </p:sp>
      <p:sp>
        <p:nvSpPr>
          <p:cNvPr id="80904" name="Text Box 15"/>
          <p:cNvSpPr/>
          <p:nvPr/>
        </p:nvSpPr>
        <p:spPr>
          <a:xfrm>
            <a:off x="8340725" y="366713"/>
            <a:ext cx="603250" cy="346075"/>
          </a:xfrm>
          <a:prstGeom prst="rect">
            <a:avLst/>
          </a:prstGeom>
          <a:noFill/>
          <a:ln w="9525" cap="flat" cmpd="sng">
            <a:solidFill>
              <a:srgbClr val="000000"/>
            </a:solidFill>
            <a:prstDash val="solid"/>
            <a:miter/>
            <a:headEnd type="none" w="med" len="med"/>
            <a:tailEnd type="none" w="med" len="med"/>
          </a:ln>
        </p:spPr>
        <p:txBody>
          <a:bodyPr wrap="none" anchor="t">
            <a:spAutoFit/>
          </a:bodyPr>
          <a:lstStyle/>
          <a:p>
            <a:pPr lvl="0" eaLnBrk="1" hangingPunct="1">
              <a:buClr>
                <a:srgbClr val="000000"/>
              </a:buClr>
              <a:buSzPct val="100000"/>
            </a:pPr>
            <a:r>
              <a:rPr lang="zh-CN" altLang="en-US" sz="1600" dirty="0">
                <a:latin typeface="Arial" panose="020B0604020202020204" pitchFamily="34" charset="0"/>
                <a:ea typeface="微软雅黑" panose="020B0503020204020204" pitchFamily="34" charset="-122"/>
                <a:sym typeface="Arial" panose="020B0604020202020204" pitchFamily="34" charset="0"/>
              </a:rPr>
              <a:t>举例</a:t>
            </a:r>
          </a:p>
        </p:txBody>
      </p:sp>
      <p:sp>
        <p:nvSpPr>
          <p:cNvPr id="80905" name="矩形 9"/>
          <p:cNvSpPr/>
          <p:nvPr/>
        </p:nvSpPr>
        <p:spPr>
          <a:xfrm>
            <a:off x="3081338" y="885825"/>
            <a:ext cx="1871662" cy="153988"/>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0906" name="矩形 10"/>
          <p:cNvSpPr/>
          <p:nvPr/>
        </p:nvSpPr>
        <p:spPr>
          <a:xfrm>
            <a:off x="917575" y="1065213"/>
            <a:ext cx="1873250" cy="153987"/>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64</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81922" name="Picture 4"/>
          <p:cNvPicPr preferRelativeResize="0"/>
          <p:nvPr/>
        </p:nvPicPr>
        <p:blipFill>
          <a:blip r:embed="rId3"/>
          <a:srcRect l="15138" t="18333" r="50972" b="12167"/>
          <a:stretch>
            <a:fillRect/>
          </a:stretch>
        </p:blipFill>
        <p:spPr>
          <a:xfrm>
            <a:off x="5087938" y="541338"/>
            <a:ext cx="4346575" cy="6108700"/>
          </a:xfrm>
          <a:prstGeom prst="rect">
            <a:avLst/>
          </a:prstGeom>
          <a:noFill/>
          <a:ln w="9525">
            <a:noFill/>
          </a:ln>
        </p:spPr>
      </p:pic>
      <p:pic>
        <p:nvPicPr>
          <p:cNvPr id="81923" name="Picture 6"/>
          <p:cNvPicPr preferRelativeResize="0"/>
          <p:nvPr/>
        </p:nvPicPr>
        <p:blipFill>
          <a:blip r:embed="rId4"/>
          <a:srcRect l="16389" t="14037" r="54201" b="11908"/>
          <a:stretch>
            <a:fillRect/>
          </a:stretch>
        </p:blipFill>
        <p:spPr>
          <a:xfrm>
            <a:off x="365125" y="635000"/>
            <a:ext cx="4356100" cy="6069013"/>
          </a:xfrm>
          <a:prstGeom prst="rect">
            <a:avLst/>
          </a:prstGeom>
          <a:noFill/>
          <a:ln w="9525">
            <a:noFill/>
          </a:ln>
        </p:spPr>
      </p:pic>
      <p:sp>
        <p:nvSpPr>
          <p:cNvPr id="3302" name="Rectangle 6"/>
          <p:cNvSpPr>
            <a:spLocks noChangeArrowheads="1"/>
          </p:cNvSpPr>
          <p:nvPr/>
        </p:nvSpPr>
        <p:spPr bwMode="auto">
          <a:xfrm>
            <a:off x="0" y="104775"/>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1925" name="Rectangle 3"/>
          <p:cNvSpPr/>
          <p:nvPr/>
        </p:nvSpPr>
        <p:spPr>
          <a:xfrm>
            <a:off x="327025" y="104775"/>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8</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临时用电审批、动火作业审批</a:t>
            </a:r>
          </a:p>
        </p:txBody>
      </p:sp>
      <p:sp>
        <p:nvSpPr>
          <p:cNvPr id="81926" name="Text Box 9"/>
          <p:cNvSpPr/>
          <p:nvPr/>
        </p:nvSpPr>
        <p:spPr>
          <a:xfrm>
            <a:off x="192088" y="4233863"/>
            <a:ext cx="4337050" cy="336550"/>
          </a:xfrm>
          <a:prstGeom prst="rect">
            <a:avLst/>
          </a:prstGeom>
          <a:solidFill>
            <a:srgbClr val="FFCC99"/>
          </a:solidFill>
          <a:ln w="9525">
            <a:noFill/>
          </a:ln>
        </p:spPr>
        <p:txBody>
          <a:bodyPr wrap="none" anchor="t">
            <a:spAutoFit/>
          </a:bodyPr>
          <a:lstStyle/>
          <a:p>
            <a:pPr lvl="0" eaLnBrk="1" hangingPunct="1">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凡需申请安装临时用电的项目必须填写审批表 </a:t>
            </a:r>
          </a:p>
        </p:txBody>
      </p:sp>
      <p:sp>
        <p:nvSpPr>
          <p:cNvPr id="81927" name="Text Box 10"/>
          <p:cNvSpPr/>
          <p:nvPr/>
        </p:nvSpPr>
        <p:spPr>
          <a:xfrm>
            <a:off x="4845050" y="4784725"/>
            <a:ext cx="184150" cy="366713"/>
          </a:xfrm>
          <a:prstGeom prst="rect">
            <a:avLst/>
          </a:prstGeom>
          <a:solidFill>
            <a:srgbClr val="FFFFFF"/>
          </a:solidFill>
          <a:ln w="9525">
            <a:noFill/>
          </a:ln>
        </p:spPr>
        <p:txBody>
          <a:bodyPr wrap="none" anchor="t">
            <a:spAutoFit/>
          </a:bodyPr>
          <a:lstStyle/>
          <a:p>
            <a:pPr lvl="0" eaLnBrk="1" hangingPunct="1">
              <a:buClr>
                <a:srgbClr val="000000"/>
              </a:buClr>
              <a:buSzPct val="100000"/>
            </a:pPr>
            <a:endParaRPr lang="zh-CN" altLang="zh-CN" sz="18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1928" name="Rectangle 11"/>
          <p:cNvSpPr/>
          <p:nvPr/>
        </p:nvSpPr>
        <p:spPr>
          <a:xfrm>
            <a:off x="5235575" y="3619500"/>
            <a:ext cx="4081463" cy="1358900"/>
          </a:xfrm>
          <a:prstGeom prst="rect">
            <a:avLst/>
          </a:prstGeom>
          <a:solidFill>
            <a:srgbClr val="FFCC99"/>
          </a:solidFill>
          <a:ln w="9525" cap="flat" cmpd="sng">
            <a:solidFill>
              <a:srgbClr val="333399"/>
            </a:solidFill>
            <a:prstDash val="solid"/>
            <a:miter/>
            <a:headEnd type="none" w="med" len="med"/>
            <a:tailEnd type="none" w="med" len="med"/>
          </a:ln>
          <a:effectLst>
            <a:outerShdw dist="35921" dir="2699999" algn="ctr" rotWithShape="0">
              <a:schemeClr val="bg2"/>
            </a:outerShdw>
          </a:effectLst>
        </p:spPr>
        <p:txBody>
          <a:bodyPr anchor="ctr"/>
          <a:lstStyle/>
          <a:p>
            <a:pPr lvl="0" eaLnBrk="1" hangingPunct="1">
              <a:buClr>
                <a:srgbClr val="000000"/>
              </a:buClr>
              <a:buSzPct val="100000"/>
            </a:pPr>
            <a:r>
              <a:rPr lang="en-US" altLang="zh-CN"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latin typeface="Arial" panose="020B0604020202020204" pitchFamily="34" charset="0"/>
                <a:ea typeface="微软雅黑" panose="020B0503020204020204" pitchFamily="34" charset="-122"/>
                <a:sym typeface="Arial" panose="020B0604020202020204" pitchFamily="34" charset="0"/>
              </a:rPr>
              <a:t>易燃易爆消防重点区域</a:t>
            </a:r>
            <a:r>
              <a:rPr lang="en-US" altLang="zh-CN" sz="1400" b="0" dirty="0">
                <a:latin typeface="Arial" panose="020B0604020202020204" pitchFamily="34" charset="0"/>
                <a:ea typeface="微软雅黑" panose="020B0503020204020204" pitchFamily="34" charset="-122"/>
                <a:sym typeface="Arial" panose="020B0604020202020204" pitchFamily="34" charset="0"/>
              </a:rPr>
              <a:t>】</a:t>
            </a:r>
            <a:r>
              <a:rPr lang="zh-CN" altLang="en-US" sz="1400" b="0" dirty="0">
                <a:latin typeface="Arial" panose="020B0604020202020204" pitchFamily="34" charset="0"/>
                <a:ea typeface="微软雅黑" panose="020B0503020204020204" pitchFamily="34" charset="-122"/>
                <a:sym typeface="Arial" panose="020B0604020202020204" pitchFamily="34" charset="0"/>
              </a:rPr>
              <a:t>涂装场所，包装箱存放库房、场地，化学品库、油库 ，配变电站、发电机房 ，液化石油气库 ，熔化炉等工业炉窑 ，金属焊接与切割作业场所</a:t>
            </a:r>
            <a:r>
              <a:rPr lang="zh-CN" altLang="en-US" sz="1000" b="0" dirty="0">
                <a:latin typeface="Arial" panose="020B0604020202020204" pitchFamily="34" charset="0"/>
                <a:ea typeface="微软雅黑" panose="020B0503020204020204" pitchFamily="34" charset="-122"/>
                <a:sym typeface="Arial" panose="020B0604020202020204" pitchFamily="34" charset="0"/>
              </a:rPr>
              <a:t>（有引发周围物体燃烧的危险</a:t>
            </a:r>
            <a:r>
              <a:rPr lang="zh-CN" altLang="en-US" sz="1000" dirty="0">
                <a:latin typeface="Arial" panose="020B0604020202020204" pitchFamily="34" charset="0"/>
                <a:ea typeface="微软雅黑" panose="020B0503020204020204" pitchFamily="34" charset="-122"/>
                <a:sym typeface="Arial" panose="020B0604020202020204" pitchFamily="34" charset="0"/>
              </a:rPr>
              <a:t> ）</a:t>
            </a:r>
            <a:r>
              <a:rPr lang="zh-CN" altLang="en-US" sz="1000" b="0" dirty="0">
                <a:latin typeface="Arial" panose="020B0604020202020204" pitchFamily="34" charset="0"/>
                <a:ea typeface="微软雅黑" panose="020B0503020204020204" pitchFamily="34" charset="-122"/>
                <a:sym typeface="Arial" panose="020B0604020202020204" pitchFamily="34" charset="0"/>
              </a:rPr>
              <a:t> </a:t>
            </a:r>
          </a:p>
          <a:p>
            <a:pPr lvl="0" algn="ctr" eaLnBrk="1" hangingPunct="1">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凡在以上区域进行焊接、气割作业的项目</a:t>
            </a:r>
          </a:p>
          <a:p>
            <a:pPr lvl="0" algn="ctr" eaLnBrk="1" hangingPunct="1">
              <a:buClr>
                <a:srgbClr val="000000"/>
              </a:buClr>
              <a:buSzPct val="100000"/>
            </a:pPr>
            <a:r>
              <a:rPr lang="zh-CN" altLang="en-US" sz="1600" dirty="0">
                <a:solidFill>
                  <a:srgbClr val="FF0000"/>
                </a:solidFill>
                <a:latin typeface="Arial" panose="020B0604020202020204" pitchFamily="34" charset="0"/>
                <a:ea typeface="微软雅黑" panose="020B0503020204020204" pitchFamily="34" charset="-122"/>
                <a:sym typeface="Arial" panose="020B0604020202020204" pitchFamily="34" charset="0"/>
              </a:rPr>
              <a:t>必须填写动火审批表</a:t>
            </a:r>
            <a:r>
              <a:rPr lang="zh-CN" altLang="en-US" sz="1400" b="0" dirty="0">
                <a:solidFill>
                  <a:srgbClr val="FF0000"/>
                </a:solidFill>
                <a:latin typeface="Arial" panose="020B0604020202020204" pitchFamily="34" charset="0"/>
                <a:ea typeface="微软雅黑" panose="020B0503020204020204" pitchFamily="34" charset="-122"/>
                <a:sym typeface="Arial" panose="020B0604020202020204" pitchFamily="34" charset="0"/>
              </a:rPr>
              <a:t> </a:t>
            </a:r>
          </a:p>
        </p:txBody>
      </p:sp>
    </p:spTree>
  </p:cSld>
  <p:clrMapOvr>
    <a:masterClrMapping/>
  </p:clrMapOvr>
  <p:transition spd="slow" advClick="0" advTm="0">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310"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2947"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9</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施工现场违章拍照、发出安全整改通知</a:t>
            </a:r>
          </a:p>
        </p:txBody>
      </p:sp>
      <p:sp>
        <p:nvSpPr>
          <p:cNvPr id="82948" name="Text Box 8"/>
          <p:cNvSpPr/>
          <p:nvPr/>
        </p:nvSpPr>
        <p:spPr>
          <a:xfrm>
            <a:off x="504825" y="1443038"/>
            <a:ext cx="2025650" cy="366712"/>
          </a:xfrm>
          <a:prstGeom prst="rect">
            <a:avLst/>
          </a:prstGeom>
          <a:noFill/>
          <a:ln w="9525">
            <a:noFill/>
          </a:ln>
        </p:spPr>
        <p:txBody>
          <a:bodyPr wrap="none" anchor="t">
            <a:spAutoFit/>
          </a:bodyPr>
          <a:lstStyle/>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整改联系函件</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p>
        </p:txBody>
      </p:sp>
      <p:sp>
        <p:nvSpPr>
          <p:cNvPr id="82949" name="Text Box 9"/>
          <p:cNvSpPr/>
          <p:nvPr/>
        </p:nvSpPr>
        <p:spPr>
          <a:xfrm>
            <a:off x="412750" y="912813"/>
            <a:ext cx="7907338" cy="641350"/>
          </a:xfrm>
          <a:prstGeom prst="rect">
            <a:avLst/>
          </a:prstGeom>
          <a:noFill/>
          <a:ln w="9525">
            <a:noFill/>
          </a:ln>
        </p:spPr>
        <p:txBody>
          <a:bodyPr wrap="none" anchor="t">
            <a:spAutoFit/>
          </a:bodyPr>
          <a:lstStyle/>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1</a:t>
            </a:r>
            <a:r>
              <a:rPr lang="zh-CN" altLang="en-US" sz="1800" dirty="0">
                <a:latin typeface="Arial" panose="020B0604020202020204" pitchFamily="34" charset="0"/>
                <a:ea typeface="微软雅黑" panose="020B0503020204020204" pitchFamily="34" charset="-122"/>
                <a:sym typeface="Arial" panose="020B0604020202020204" pitchFamily="34" charset="0"/>
              </a:rPr>
              <a:t>）施工现场检查发现的问题，通过书面函件形式发放给施工单位进行整改；</a:t>
            </a:r>
          </a:p>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2</a:t>
            </a:r>
            <a:r>
              <a:rPr lang="zh-CN" altLang="en-US" sz="1800" dirty="0">
                <a:latin typeface="Arial" panose="020B0604020202020204" pitchFamily="34" charset="0"/>
                <a:ea typeface="微软雅黑" panose="020B0503020204020204" pitchFamily="34" charset="-122"/>
                <a:sym typeface="Arial" panose="020B0604020202020204" pitchFamily="34" charset="0"/>
              </a:rPr>
              <a:t>）现场发现违章操作行为按照安全协议的条款给予处罚。 </a:t>
            </a:r>
          </a:p>
        </p:txBody>
      </p:sp>
      <p:pic>
        <p:nvPicPr>
          <p:cNvPr id="82950" name="Picture 12"/>
          <p:cNvPicPr preferRelativeResize="0"/>
          <p:nvPr/>
        </p:nvPicPr>
        <p:blipFill>
          <a:blip r:embed="rId3">
            <a:lum bright="12000"/>
          </a:blip>
          <a:stretch>
            <a:fillRect/>
          </a:stretch>
        </p:blipFill>
        <p:spPr>
          <a:xfrm>
            <a:off x="569913" y="1819275"/>
            <a:ext cx="2697162" cy="3597275"/>
          </a:xfrm>
          <a:prstGeom prst="rect">
            <a:avLst/>
          </a:prstGeom>
          <a:noFill/>
          <a:ln w="9525">
            <a:noFill/>
          </a:ln>
        </p:spPr>
      </p:pic>
      <p:pic>
        <p:nvPicPr>
          <p:cNvPr id="82951" name="Picture 13"/>
          <p:cNvPicPr preferRelativeResize="0"/>
          <p:nvPr/>
        </p:nvPicPr>
        <p:blipFill>
          <a:blip r:embed="rId4"/>
          <a:stretch>
            <a:fillRect/>
          </a:stretch>
        </p:blipFill>
        <p:spPr>
          <a:xfrm>
            <a:off x="2386013" y="3143250"/>
            <a:ext cx="2435225" cy="3246438"/>
          </a:xfrm>
          <a:prstGeom prst="rect">
            <a:avLst/>
          </a:prstGeom>
          <a:noFill/>
          <a:ln w="9525">
            <a:noFill/>
          </a:ln>
        </p:spPr>
      </p:pic>
      <p:grpSp>
        <p:nvGrpSpPr>
          <p:cNvPr id="82952" name="Group 244"/>
          <p:cNvGrpSpPr/>
          <p:nvPr/>
        </p:nvGrpSpPr>
        <p:grpSpPr>
          <a:xfrm>
            <a:off x="5518150" y="1782763"/>
            <a:ext cx="4027488" cy="4935537"/>
            <a:chOff x="3476" y="1123"/>
            <a:chExt cx="2603" cy="3223"/>
          </a:xfrm>
        </p:grpSpPr>
        <p:pic>
          <p:nvPicPr>
            <p:cNvPr id="82953" name="Picture 19"/>
            <p:cNvPicPr preferRelativeResize="0"/>
            <p:nvPr/>
          </p:nvPicPr>
          <p:blipFill>
            <a:blip r:embed="rId5"/>
            <a:srcRect l="6012" t="3105" r="9921" b="1115"/>
            <a:stretch>
              <a:fillRect/>
            </a:stretch>
          </p:blipFill>
          <p:spPr>
            <a:xfrm>
              <a:off x="4284" y="1577"/>
              <a:ext cx="1795" cy="2769"/>
            </a:xfrm>
            <a:prstGeom prst="rect">
              <a:avLst/>
            </a:prstGeom>
            <a:noFill/>
            <a:ln w="9525" cap="flat" cmpd="sng">
              <a:solidFill>
                <a:srgbClr val="000000"/>
              </a:solidFill>
              <a:prstDash val="solid"/>
              <a:miter/>
              <a:headEnd type="none" w="med" len="med"/>
              <a:tailEnd type="none" w="med" len="med"/>
            </a:ln>
          </p:spPr>
        </p:pic>
        <p:pic>
          <p:nvPicPr>
            <p:cNvPr id="82954" name="Picture 18"/>
            <p:cNvPicPr preferRelativeResize="0"/>
            <p:nvPr/>
          </p:nvPicPr>
          <p:blipFill>
            <a:blip r:embed="rId6"/>
            <a:srcRect l="5045" t="2240" r="5370" b="2263"/>
            <a:stretch>
              <a:fillRect/>
            </a:stretch>
          </p:blipFill>
          <p:spPr>
            <a:xfrm>
              <a:off x="4137" y="1492"/>
              <a:ext cx="1792" cy="2774"/>
            </a:xfrm>
            <a:prstGeom prst="rect">
              <a:avLst/>
            </a:prstGeom>
            <a:noFill/>
            <a:ln w="9525" cap="flat" cmpd="sng">
              <a:solidFill>
                <a:srgbClr val="000000"/>
              </a:solidFill>
              <a:prstDash val="solid"/>
              <a:miter/>
              <a:headEnd type="none" w="med" len="med"/>
              <a:tailEnd type="none" w="med" len="med"/>
            </a:ln>
          </p:spPr>
        </p:pic>
        <p:pic>
          <p:nvPicPr>
            <p:cNvPr id="82955" name="Picture 17"/>
            <p:cNvPicPr preferRelativeResize="0"/>
            <p:nvPr/>
          </p:nvPicPr>
          <p:blipFill>
            <a:blip r:embed="rId7"/>
            <a:srcRect l="6326" t="1399" r="6610" b="3412"/>
            <a:stretch>
              <a:fillRect/>
            </a:stretch>
          </p:blipFill>
          <p:spPr>
            <a:xfrm>
              <a:off x="4033" y="1410"/>
              <a:ext cx="1763" cy="2774"/>
            </a:xfrm>
            <a:prstGeom prst="rect">
              <a:avLst/>
            </a:prstGeom>
            <a:noFill/>
            <a:ln w="9525" cap="flat" cmpd="sng">
              <a:solidFill>
                <a:srgbClr val="000000"/>
              </a:solidFill>
              <a:prstDash val="solid"/>
              <a:miter/>
              <a:headEnd type="none" w="med" len="med"/>
              <a:tailEnd type="none" w="med" len="med"/>
            </a:ln>
          </p:spPr>
        </p:pic>
        <p:pic>
          <p:nvPicPr>
            <p:cNvPr id="82956" name="Picture 16"/>
            <p:cNvPicPr preferRelativeResize="0"/>
            <p:nvPr/>
          </p:nvPicPr>
          <p:blipFill>
            <a:blip r:embed="rId8"/>
            <a:srcRect l="4463" t="1321" r="5870" b="3201"/>
            <a:stretch>
              <a:fillRect/>
            </a:stretch>
          </p:blipFill>
          <p:spPr>
            <a:xfrm>
              <a:off x="3768" y="1313"/>
              <a:ext cx="1883" cy="2776"/>
            </a:xfrm>
            <a:prstGeom prst="rect">
              <a:avLst/>
            </a:prstGeom>
            <a:noFill/>
            <a:ln w="9525" cap="flat" cmpd="sng">
              <a:solidFill>
                <a:srgbClr val="000000"/>
              </a:solidFill>
              <a:prstDash val="solid"/>
              <a:miter/>
              <a:headEnd type="none" w="med" len="med"/>
              <a:tailEnd type="none" w="med" len="med"/>
            </a:ln>
          </p:spPr>
        </p:pic>
        <p:pic>
          <p:nvPicPr>
            <p:cNvPr id="82957" name="Picture 15"/>
            <p:cNvPicPr preferRelativeResize="0"/>
            <p:nvPr/>
          </p:nvPicPr>
          <p:blipFill>
            <a:blip r:embed="rId9"/>
            <a:srcRect l="5716" t="2916" r="6413" b="2333"/>
            <a:stretch>
              <a:fillRect/>
            </a:stretch>
          </p:blipFill>
          <p:spPr>
            <a:xfrm>
              <a:off x="3700" y="1212"/>
              <a:ext cx="1800" cy="2783"/>
            </a:xfrm>
            <a:prstGeom prst="rect">
              <a:avLst/>
            </a:prstGeom>
            <a:noFill/>
            <a:ln w="9525" cap="flat" cmpd="sng">
              <a:solidFill>
                <a:srgbClr val="000000"/>
              </a:solidFill>
              <a:prstDash val="solid"/>
              <a:miter/>
              <a:headEnd type="none" w="med" len="med"/>
              <a:tailEnd type="none" w="med" len="med"/>
            </a:ln>
          </p:spPr>
        </p:pic>
        <p:pic>
          <p:nvPicPr>
            <p:cNvPr id="82958" name="Picture 14"/>
            <p:cNvPicPr preferRelativeResize="0"/>
            <p:nvPr/>
          </p:nvPicPr>
          <p:blipFill>
            <a:blip r:embed="rId10"/>
            <a:srcRect l="5449" t="1764" r="5449" b="2351"/>
            <a:stretch>
              <a:fillRect/>
            </a:stretch>
          </p:blipFill>
          <p:spPr>
            <a:xfrm>
              <a:off x="3476" y="1123"/>
              <a:ext cx="1852" cy="2771"/>
            </a:xfrm>
            <a:prstGeom prst="rect">
              <a:avLst/>
            </a:prstGeom>
            <a:noFill/>
            <a:ln w="9525" cap="flat" cmpd="sng">
              <a:solidFill>
                <a:srgbClr val="000000"/>
              </a:solidFill>
              <a:prstDash val="solid"/>
              <a:miter/>
              <a:headEnd type="none" w="med" len="med"/>
              <a:tailEnd type="none" w="med" len="med"/>
            </a:ln>
          </p:spPr>
        </p:pic>
      </p:grpSp>
      <p:sp>
        <p:nvSpPr>
          <p:cNvPr id="82959" name="Text Box 21"/>
          <p:cNvSpPr/>
          <p:nvPr/>
        </p:nvSpPr>
        <p:spPr>
          <a:xfrm>
            <a:off x="5257800" y="1452563"/>
            <a:ext cx="2255838" cy="366712"/>
          </a:xfrm>
          <a:prstGeom prst="rect">
            <a:avLst/>
          </a:prstGeom>
          <a:noFill/>
          <a:ln w="9525">
            <a:noFill/>
          </a:ln>
        </p:spPr>
        <p:txBody>
          <a:bodyPr wrap="none" anchor="t">
            <a:spAutoFit/>
          </a:bodyPr>
          <a:lstStyle/>
          <a:p>
            <a:pPr lvl="0" eaLnBrk="1" hangingPunct="1">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sym typeface="Arial" panose="020B0604020202020204" pitchFamily="34" charset="0"/>
              </a:rPr>
              <a:t>安全罚款的依据</a:t>
            </a:r>
            <a:r>
              <a:rPr lang="en-US" altLang="zh-CN" sz="1800" dirty="0">
                <a:latin typeface="Arial" panose="020B0604020202020204" pitchFamily="34" charset="0"/>
                <a:ea typeface="微软雅黑" panose="020B0503020204020204" pitchFamily="34" charset="-122"/>
                <a:sym typeface="Arial" panose="020B0604020202020204" pitchFamily="34" charset="0"/>
              </a:rPr>
              <a:t>】</a:t>
            </a:r>
          </a:p>
        </p:txBody>
      </p:sp>
      <p:pic>
        <p:nvPicPr>
          <p:cNvPr id="82960" name="Picture 22"/>
          <p:cNvPicPr preferRelativeResize="0"/>
          <p:nvPr/>
        </p:nvPicPr>
        <p:blipFill>
          <a:blip r:embed="rId11"/>
          <a:srcRect l="17938" t="16241" r="50926" b="12962"/>
          <a:stretch>
            <a:fillRect/>
          </a:stretch>
        </p:blipFill>
        <p:spPr>
          <a:xfrm>
            <a:off x="7124700" y="2182813"/>
            <a:ext cx="2781300" cy="3559175"/>
          </a:xfrm>
          <a:prstGeom prst="rect">
            <a:avLst/>
          </a:prstGeom>
          <a:solidFill>
            <a:srgbClr val="FFCC99"/>
          </a:solidFill>
          <a:ln w="9525" cap="flat" cmpd="sng">
            <a:solidFill>
              <a:srgbClr val="333399"/>
            </a:solidFill>
            <a:prstDash val="solid"/>
            <a:miter/>
            <a:headEnd type="none" w="med" len="med"/>
            <a:tailEnd type="none" w="med" len="med"/>
          </a:ln>
        </p:spPr>
      </p:pic>
      <p:sp>
        <p:nvSpPr>
          <p:cNvPr id="82961" name="Text Box 23"/>
          <p:cNvSpPr/>
          <p:nvPr/>
        </p:nvSpPr>
        <p:spPr>
          <a:xfrm>
            <a:off x="282575" y="6469063"/>
            <a:ext cx="3689350" cy="274637"/>
          </a:xfrm>
          <a:prstGeom prst="rect">
            <a:avLst/>
          </a:prstGeom>
          <a:noFill/>
          <a:ln w="9525">
            <a:noFill/>
          </a:ln>
        </p:spPr>
        <p:txBody>
          <a:bodyPr wrap="none"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将施工作业违规罚款明细公告粘贴于现场显眼位置</a:t>
            </a:r>
          </a:p>
        </p:txBody>
      </p:sp>
    </p:spTree>
  </p:cSld>
  <p:clrMapOvr>
    <a:masterClrMapping/>
  </p:clrMapOvr>
  <p:transition spd="slow" advClick="0" advTm="0">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329"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3971"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10</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每周施工例会</a:t>
            </a:r>
            <a:r>
              <a:rPr lang="en-US" altLang="zh-CN"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记录</a:t>
            </a:r>
          </a:p>
        </p:txBody>
      </p:sp>
      <p:sp>
        <p:nvSpPr>
          <p:cNvPr id="83972" name="Text Box 6"/>
          <p:cNvSpPr/>
          <p:nvPr/>
        </p:nvSpPr>
        <p:spPr>
          <a:xfrm>
            <a:off x="412750" y="896938"/>
            <a:ext cx="6446838" cy="1646237"/>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1</a:t>
            </a:r>
            <a:r>
              <a:rPr lang="zh-CN" altLang="en-US" sz="2400" dirty="0">
                <a:latin typeface="Arial" panose="020B0604020202020204" pitchFamily="34" charset="0"/>
                <a:ea typeface="微软雅黑" panose="020B0503020204020204" pitchFamily="34" charset="-122"/>
                <a:sym typeface="Arial" panose="020B0604020202020204" pitchFamily="34" charset="0"/>
              </a:rPr>
              <a:t>）施工周例会制度</a:t>
            </a:r>
          </a:p>
          <a:p>
            <a:pPr lvl="0" eaLnBrk="1" hangingPunct="1">
              <a:buClr>
                <a:srgbClr val="000000"/>
              </a:buClr>
              <a:buSzPct val="100000"/>
            </a:pPr>
            <a:r>
              <a:rPr lang="zh-CN" altLang="en-US" sz="2400" dirty="0">
                <a:latin typeface="Arial" panose="020B0604020202020204" pitchFamily="34" charset="0"/>
                <a:ea typeface="微软雅黑" panose="020B0503020204020204" pitchFamily="34" charset="-122"/>
                <a:sym typeface="Arial" panose="020B0604020202020204" pitchFamily="34" charset="0"/>
              </a:rPr>
              <a:t>      </a:t>
            </a:r>
            <a:r>
              <a:rPr lang="zh-CN" altLang="en-US" sz="1800" dirty="0">
                <a:latin typeface="Arial" panose="020B0604020202020204" pitchFamily="34" charset="0"/>
                <a:ea typeface="微软雅黑" panose="020B0503020204020204" pitchFamily="34" charset="-122"/>
                <a:sym typeface="Arial" panose="020B0604020202020204" pitchFamily="34" charset="0"/>
              </a:rPr>
              <a:t>①每周开展施工例会；</a:t>
            </a:r>
          </a:p>
          <a:p>
            <a:pPr lvl="0" eaLnBrk="1" hangingPunct="1">
              <a:buClr>
                <a:srgbClr val="000000"/>
              </a:buClr>
              <a:buSzPct val="100000"/>
            </a:pPr>
            <a:r>
              <a:rPr lang="zh-CN" altLang="en-US" sz="1800" dirty="0">
                <a:latin typeface="Arial" panose="020B0604020202020204" pitchFamily="34" charset="0"/>
                <a:ea typeface="微软雅黑" panose="020B0503020204020204" pitchFamily="34" charset="-122"/>
                <a:sym typeface="Arial" panose="020B0604020202020204" pitchFamily="34" charset="0"/>
              </a:rPr>
              <a:t>        ②首先进入施工工地检查安全、质量、进度、劳动组织；</a:t>
            </a:r>
          </a:p>
          <a:p>
            <a:pPr lvl="0" eaLnBrk="1" hangingPunct="1">
              <a:buClr>
                <a:srgbClr val="000000"/>
              </a:buClr>
              <a:buSzPct val="100000"/>
            </a:pPr>
            <a:r>
              <a:rPr lang="zh-CN" altLang="en-US" sz="1800" dirty="0">
                <a:latin typeface="Arial" panose="020B0604020202020204" pitchFamily="34" charset="0"/>
                <a:ea typeface="微软雅黑" panose="020B0503020204020204" pitchFamily="34" charset="-122"/>
                <a:sym typeface="Arial" panose="020B0604020202020204" pitchFamily="34" charset="0"/>
              </a:rPr>
              <a:t>        ③开会讨论现状存在的问题，对策及完成时间；</a:t>
            </a:r>
          </a:p>
          <a:p>
            <a:pPr lvl="0" eaLnBrk="1" hangingPunct="1">
              <a:buClr>
                <a:srgbClr val="000000"/>
              </a:buClr>
              <a:buSzPct val="100000"/>
            </a:pPr>
            <a:r>
              <a:rPr lang="zh-CN" altLang="en-US" sz="1800" dirty="0">
                <a:latin typeface="Arial" panose="020B0604020202020204" pitchFamily="34" charset="0"/>
                <a:ea typeface="微软雅黑" panose="020B0503020204020204" pitchFamily="34" charset="-122"/>
                <a:sym typeface="Arial" panose="020B0604020202020204" pitchFamily="34" charset="0"/>
              </a:rPr>
              <a:t>  </a:t>
            </a:r>
          </a:p>
        </p:txBody>
      </p:sp>
      <p:sp>
        <p:nvSpPr>
          <p:cNvPr id="83973" name="Rectangle 7"/>
          <p:cNvSpPr/>
          <p:nvPr/>
        </p:nvSpPr>
        <p:spPr>
          <a:xfrm>
            <a:off x="427038" y="2514600"/>
            <a:ext cx="2498725" cy="457200"/>
          </a:xfrm>
          <a:prstGeom prst="rect">
            <a:avLst/>
          </a:prstGeom>
          <a:noFill/>
          <a:ln w="9525">
            <a:noFill/>
          </a:ln>
        </p:spPr>
        <p:txBody>
          <a:bodyPr wrap="none" anchor="t">
            <a:spAutoFit/>
          </a:bodyPr>
          <a:lstStyle/>
          <a:p>
            <a:pPr lvl="0" eaLnBrk="1" hangingPunct="1">
              <a:buClr>
                <a:srgbClr val="000000"/>
              </a:buClr>
              <a:buSzPct val="100000"/>
            </a:pPr>
            <a:r>
              <a:rPr lang="en-US" altLang="zh-CN" sz="2400" dirty="0">
                <a:latin typeface="Arial" panose="020B0604020202020204" pitchFamily="34" charset="0"/>
                <a:ea typeface="微软雅黑" panose="020B0503020204020204" pitchFamily="34" charset="-122"/>
                <a:sym typeface="Arial" panose="020B0604020202020204" pitchFamily="34" charset="0"/>
              </a:rPr>
              <a:t>2</a:t>
            </a:r>
            <a:r>
              <a:rPr lang="zh-CN" altLang="en-US" sz="2400" dirty="0">
                <a:latin typeface="Arial" panose="020B0604020202020204" pitchFamily="34" charset="0"/>
                <a:ea typeface="微软雅黑" panose="020B0503020204020204" pitchFamily="34" charset="-122"/>
                <a:sym typeface="Arial" panose="020B0604020202020204" pitchFamily="34" charset="0"/>
              </a:rPr>
              <a:t>）形成会议记录</a:t>
            </a:r>
          </a:p>
        </p:txBody>
      </p:sp>
      <p:pic>
        <p:nvPicPr>
          <p:cNvPr id="83974" name="Picture 10"/>
          <p:cNvPicPr preferRelativeResize="0"/>
          <p:nvPr/>
        </p:nvPicPr>
        <p:blipFill>
          <a:blip r:embed="rId3">
            <a:clrChange>
              <a:clrFrom>
                <a:srgbClr val="FFFFFF"/>
              </a:clrFrom>
              <a:clrTo>
                <a:srgbClr val="FFFFFF">
                  <a:alpha val="0"/>
                </a:srgbClr>
              </a:clrTo>
            </a:clrChange>
          </a:blip>
          <a:srcRect l="3529" t="2176" r="-269" b="3143"/>
          <a:stretch>
            <a:fillRect/>
          </a:stretch>
        </p:blipFill>
        <p:spPr>
          <a:xfrm>
            <a:off x="755650" y="3019425"/>
            <a:ext cx="2328863" cy="3368675"/>
          </a:xfrm>
          <a:prstGeom prst="rect">
            <a:avLst/>
          </a:prstGeom>
          <a:noFill/>
          <a:ln w="9525">
            <a:noFill/>
          </a:ln>
        </p:spPr>
      </p:pic>
      <p:pic>
        <p:nvPicPr>
          <p:cNvPr id="83975" name="Picture 11"/>
          <p:cNvPicPr preferRelativeResize="0"/>
          <p:nvPr/>
        </p:nvPicPr>
        <p:blipFill>
          <a:blip r:embed="rId4">
            <a:clrChange>
              <a:clrFrom>
                <a:srgbClr val="FFFFFF"/>
              </a:clrFrom>
              <a:clrTo>
                <a:srgbClr val="FFFFFF">
                  <a:alpha val="0"/>
                </a:srgbClr>
              </a:clrTo>
            </a:clrChange>
          </a:blip>
          <a:srcRect l="4631" t="1942" r="1068" b="1698"/>
          <a:stretch>
            <a:fillRect/>
          </a:stretch>
        </p:blipFill>
        <p:spPr>
          <a:xfrm>
            <a:off x="3105150" y="3316288"/>
            <a:ext cx="2085975" cy="3127375"/>
          </a:xfrm>
          <a:prstGeom prst="rect">
            <a:avLst/>
          </a:prstGeom>
          <a:noFill/>
          <a:ln w="9525">
            <a:noFill/>
          </a:ln>
        </p:spPr>
      </p:pic>
      <p:pic>
        <p:nvPicPr>
          <p:cNvPr id="83976" name="Picture 12"/>
          <p:cNvPicPr preferRelativeResize="0"/>
          <p:nvPr/>
        </p:nvPicPr>
        <p:blipFill>
          <a:blip r:embed="rId5">
            <a:clrChange>
              <a:clrFrom>
                <a:srgbClr val="FFFFFF"/>
              </a:clrFrom>
              <a:clrTo>
                <a:srgbClr val="FFFFFF">
                  <a:alpha val="0"/>
                </a:srgbClr>
              </a:clrTo>
            </a:clrChange>
          </a:blip>
          <a:srcRect l="2422" t="999" r="4498" b="2748"/>
          <a:stretch>
            <a:fillRect/>
          </a:stretch>
        </p:blipFill>
        <p:spPr>
          <a:xfrm>
            <a:off x="5249863" y="3327400"/>
            <a:ext cx="2147887" cy="3100388"/>
          </a:xfrm>
          <a:prstGeom prst="rect">
            <a:avLst/>
          </a:prstGeom>
          <a:noFill/>
          <a:ln w="9525">
            <a:noFill/>
          </a:ln>
        </p:spPr>
      </p:pic>
      <p:pic>
        <p:nvPicPr>
          <p:cNvPr id="83977" name="Picture 13"/>
          <p:cNvPicPr preferRelativeResize="0"/>
          <p:nvPr/>
        </p:nvPicPr>
        <p:blipFill>
          <a:blip r:embed="rId6">
            <a:clrChange>
              <a:clrFrom>
                <a:srgbClr val="FFFFFF"/>
              </a:clrFrom>
              <a:clrTo>
                <a:srgbClr val="FFFFFF">
                  <a:alpha val="0"/>
                </a:srgbClr>
              </a:clrTo>
            </a:clrChange>
          </a:blip>
          <a:srcRect l="2083" t="3238" r="5208" b="6973"/>
          <a:stretch>
            <a:fillRect/>
          </a:stretch>
        </p:blipFill>
        <p:spPr>
          <a:xfrm>
            <a:off x="7502525" y="3381375"/>
            <a:ext cx="2278063" cy="3074988"/>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67</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3340" name="Rectangle 6"/>
          <p:cNvSpPr>
            <a:spLocks noChangeArrowheads="1"/>
          </p:cNvSpPr>
          <p:nvPr/>
        </p:nvSpPr>
        <p:spPr bwMode="auto">
          <a:xfrm>
            <a:off x="0" y="304800"/>
            <a:ext cx="6629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4995" name="Rectangle 3"/>
          <p:cNvSpPr/>
          <p:nvPr/>
        </p:nvSpPr>
        <p:spPr>
          <a:xfrm>
            <a:off x="327025" y="304800"/>
            <a:ext cx="7750175"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11</a:t>
            </a:r>
            <a:r>
              <a:rPr lang="zh-CN" altLang="en-US" sz="26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rgbClr val="000000"/>
                </a:solidFill>
                <a:latin typeface="Arial" panose="020B0604020202020204" pitchFamily="34" charset="0"/>
                <a:ea typeface="微软雅黑" panose="020B0503020204020204" pitchFamily="34" charset="-122"/>
                <a:sym typeface="Arial" panose="020B0604020202020204" pitchFamily="34" charset="0"/>
              </a:rPr>
              <a:t>施工现场</a:t>
            </a:r>
            <a:r>
              <a:rPr lang="zh-CN" altLang="en-US" sz="1800" dirty="0">
                <a:latin typeface="Arial" panose="020B0604020202020204" pitchFamily="34" charset="0"/>
                <a:ea typeface="微软雅黑" panose="020B0503020204020204" pitchFamily="34" charset="-122"/>
                <a:sym typeface="Arial" panose="020B0604020202020204" pitchFamily="34" charset="0"/>
              </a:rPr>
              <a:t> “九个不准”、 “十项要求” 、“九项措施”</a:t>
            </a:r>
          </a:p>
        </p:txBody>
      </p:sp>
      <p:sp>
        <p:nvSpPr>
          <p:cNvPr id="84996" name="Rectangle 4"/>
          <p:cNvSpPr/>
          <p:nvPr/>
        </p:nvSpPr>
        <p:spPr>
          <a:xfrm>
            <a:off x="220663" y="3571875"/>
            <a:ext cx="9836150" cy="3186113"/>
          </a:xfrm>
          <a:prstGeom prst="rect">
            <a:avLst/>
          </a:prstGeom>
          <a:noFill/>
          <a:ln w="9525">
            <a:noFill/>
          </a:ln>
        </p:spPr>
        <p:txBody>
          <a:bodyPr anchor="ctr">
            <a:spAutoFit/>
          </a:bodyPr>
          <a:lstStyle/>
          <a:p>
            <a:pPr lvl="0" indent="304800" eaLnBrk="1" hangingPunct="1">
              <a:lnSpc>
                <a:spcPct val="125000"/>
              </a:lnSpc>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2</a:t>
            </a:r>
            <a:r>
              <a:rPr lang="zh-CN" altLang="en-US" sz="1800" dirty="0">
                <a:latin typeface="Arial" panose="020B0604020202020204" pitchFamily="34" charset="0"/>
                <a:ea typeface="微软雅黑" panose="020B0503020204020204" pitchFamily="34" charset="-122"/>
                <a:sym typeface="Arial" panose="020B0604020202020204" pitchFamily="34" charset="0"/>
              </a:rPr>
              <a:t>）安全检查必须落实的“十项要求”</a:t>
            </a:r>
          </a:p>
          <a:p>
            <a:pPr lvl="0" indent="304800" eaLnBrk="1" hangingPunct="1">
              <a:lnSpc>
                <a:spcPct val="125000"/>
              </a:lnSpc>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① 施工和管理人员进入施工现场必须佩带胸卡，禁止无关人员进入施工现场。</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② 上岗前检查岗位安全防护设施是否齐全有效，发现安全隐患立即停止作业，待整改后才能继续作业。</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③ 严禁违章指挥、违章作业，发现危险征兆，主动采取措施。</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④ 检查司机必须持证驾驶车辆，不准酒后驾驶，不准开带病车。</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⑤ 检查特殊工种作业员有无操作上岗证以及是否有效。</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⑥ 在重点防火部位严禁吸烟和用火。</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⑦ 不懂电气和机械人员，严禁使用和玩弄机电设备。</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⑧ 高处作业不准往下或向上抛材料和工具等物件。</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⑨ 吊装区域非作业人员严禁入内，吊装机械必须完好，吊杆垂直下方不准站人。</a:t>
            </a:r>
          </a:p>
          <a:p>
            <a:pPr lvl="0" indent="30480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⑩ 掌握异常事故的处理流程和一般消防器材的使用方法。发生事故时，必须积极进行抢救受伤人员，保护事故现场，向负责人如实报告。</a:t>
            </a:r>
          </a:p>
        </p:txBody>
      </p:sp>
      <p:sp>
        <p:nvSpPr>
          <p:cNvPr id="84997" name="Rectangle 5"/>
          <p:cNvSpPr/>
          <p:nvPr/>
        </p:nvSpPr>
        <p:spPr>
          <a:xfrm>
            <a:off x="239713" y="914400"/>
            <a:ext cx="8242300" cy="2671763"/>
          </a:xfrm>
          <a:prstGeom prst="rect">
            <a:avLst/>
          </a:prstGeom>
          <a:noFill/>
          <a:ln w="9525">
            <a:noFill/>
          </a:ln>
        </p:spPr>
        <p:txBody>
          <a:bodyPr anchor="ctr">
            <a:spAutoFit/>
          </a:bodyPr>
          <a:lstStyle/>
          <a:p>
            <a:pPr lvl="0" indent="298450" eaLnBrk="1" hangingPunct="1">
              <a:lnSpc>
                <a:spcPct val="120000"/>
              </a:lnSpc>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1</a:t>
            </a:r>
            <a:r>
              <a:rPr lang="zh-CN" altLang="en-US" sz="1800" dirty="0">
                <a:latin typeface="Arial" panose="020B0604020202020204" pitchFamily="34" charset="0"/>
                <a:ea typeface="微软雅黑" panose="020B0503020204020204" pitchFamily="34" charset="-122"/>
                <a:sym typeface="Arial" panose="020B0604020202020204" pitchFamily="34" charset="0"/>
              </a:rPr>
              <a:t>）安全生产必须做到的“九个不准”</a:t>
            </a:r>
          </a:p>
          <a:p>
            <a:pPr lvl="0" indent="298450" eaLnBrk="1" hangingPunct="1">
              <a:lnSpc>
                <a:spcPct val="120000"/>
              </a:lnSpc>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① 不准穿拖鞋、穿短裤和赤膊作业。</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② 不准在起重设备吊篮内乘人。</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③ 不准坐扶手栏杆和卧睡在脚手架上。</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④ 不准酒后上班。</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⑤ 不准玩火、烤火和打闹嘻玩、打牌赌博。</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⑥  不准招用未满十六周岁的未成年人。</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⑦ 不准在没有中间可靠防护的同一垂直面上操作。</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⑧ 不准带小孩进入现场。</a:t>
            </a:r>
          </a:p>
          <a:p>
            <a:pPr lvl="0" indent="298450" eaLnBrk="1" hangingPunct="1">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⑨ 不准随便进入建设单位的车间、仓库、办公室等重要场所。</a:t>
            </a:r>
          </a:p>
        </p:txBody>
      </p:sp>
    </p:spTree>
  </p:cSld>
  <p:clrMapOvr>
    <a:masterClrMapping/>
  </p:clrMapOvr>
  <p:transition spd="slow" advClick="0" advTm="0">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68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86018" name="Rectangle 2"/>
          <p:cNvSpPr/>
          <p:nvPr/>
        </p:nvSpPr>
        <p:spPr>
          <a:xfrm>
            <a:off x="457200" y="565150"/>
            <a:ext cx="9118600" cy="4530725"/>
          </a:xfrm>
          <a:prstGeom prst="rect">
            <a:avLst/>
          </a:prstGeom>
          <a:noFill/>
          <a:ln w="9525">
            <a:noFill/>
          </a:ln>
        </p:spPr>
        <p:txBody>
          <a:bodyPr anchor="ctr">
            <a:spAutoFit/>
          </a:bodyPr>
          <a:lstStyle/>
          <a:p>
            <a:pPr lvl="0" indent="298450" eaLnBrk="1" hangingPunct="1">
              <a:spcBef>
                <a:spcPct val="45000"/>
              </a:spcBef>
              <a:buClr>
                <a:srgbClr val="000000"/>
              </a:buClr>
              <a:buSzPct val="100000"/>
            </a:pPr>
            <a:r>
              <a:rPr lang="en-US" altLang="zh-CN" sz="1800" dirty="0">
                <a:latin typeface="Arial" panose="020B0604020202020204" pitchFamily="34" charset="0"/>
                <a:ea typeface="微软雅黑" panose="020B0503020204020204" pitchFamily="34" charset="-122"/>
                <a:sym typeface="Arial" panose="020B0604020202020204" pitchFamily="34" charset="0"/>
              </a:rPr>
              <a:t>3</a:t>
            </a:r>
            <a:r>
              <a:rPr lang="zh-CN" altLang="en-US" sz="1800" dirty="0">
                <a:latin typeface="Arial" panose="020B0604020202020204" pitchFamily="34" charset="0"/>
                <a:ea typeface="微软雅黑" panose="020B0503020204020204" pitchFamily="34" charset="-122"/>
                <a:sym typeface="Arial" panose="020B0604020202020204" pitchFamily="34" charset="0"/>
              </a:rPr>
              <a:t>）必须确保的“九项安全措施”</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① 进入施工现场，必须戴好安全帽，系好下颌带并正确使用个人劳动保护用品。</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② </a:t>
            </a:r>
            <a:r>
              <a:rPr lang="en-US" altLang="zh-CN" sz="1600" b="0" dirty="0">
                <a:latin typeface="Arial" panose="020B0604020202020204" pitchFamily="34" charset="0"/>
                <a:ea typeface="微软雅黑" panose="020B0503020204020204" pitchFamily="34" charset="-122"/>
                <a:sym typeface="Arial" panose="020B0604020202020204" pitchFamily="34" charset="0"/>
              </a:rPr>
              <a:t>2m</a:t>
            </a:r>
            <a:r>
              <a:rPr lang="zh-CN" altLang="en-US" sz="1600" b="0" dirty="0">
                <a:latin typeface="Arial" panose="020B0604020202020204" pitchFamily="34" charset="0"/>
                <a:ea typeface="微软雅黑" panose="020B0503020204020204" pitchFamily="34" charset="-122"/>
                <a:sym typeface="Arial" panose="020B0604020202020204" pitchFamily="34" charset="0"/>
              </a:rPr>
              <a:t>以上（含</a:t>
            </a:r>
            <a:r>
              <a:rPr lang="en-US" altLang="zh-CN" sz="1600" b="0" dirty="0">
                <a:latin typeface="Arial" panose="020B0604020202020204" pitchFamily="34" charset="0"/>
                <a:ea typeface="微软雅黑" panose="020B0503020204020204" pitchFamily="34" charset="-122"/>
                <a:sym typeface="Arial" panose="020B0604020202020204" pitchFamily="34" charset="0"/>
              </a:rPr>
              <a:t>2m</a:t>
            </a:r>
            <a:r>
              <a:rPr lang="zh-CN" altLang="en-US" sz="1600" b="0" dirty="0">
                <a:latin typeface="Arial" panose="020B0604020202020204" pitchFamily="34" charset="0"/>
                <a:ea typeface="微软雅黑" panose="020B0503020204020204" pitchFamily="34" charset="-122"/>
                <a:sym typeface="Arial" panose="020B0604020202020204" pitchFamily="34" charset="0"/>
              </a:rPr>
              <a:t>）的高处作业，现场具备条件的必须设置安全护栏和安全网；若无安全护栏或安全网的，必须戴好双钩安全带进行安全绳安装，全过程挂钩不离固定物或安全绳。</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③ 机械设备防护装置一定要齐全有效。</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④ 架设电线、线路必须符合施工现场临时用电安全技术规范及进行临时用电申请审批，电气设备全部接地接零。电动机械和电动手持工具要设漏电保护开关。</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⑤ 起重设备必须限位保险装置齐全，安全可靠，不准“带病”运转，不准超负荷作业，不准在运转中维修保养。</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⑥ 脚手架材料及脚手架的搭设必须符合规范要求。</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⑦ 施工现场的地下井口、地坑等危险地区必须设≥</a:t>
            </a:r>
            <a:r>
              <a:rPr lang="en-US" altLang="zh-CN" sz="1600" b="0" dirty="0">
                <a:latin typeface="Arial" panose="020B0604020202020204" pitchFamily="34" charset="0"/>
                <a:ea typeface="微软雅黑" panose="020B0503020204020204" pitchFamily="34" charset="-122"/>
                <a:sym typeface="Arial" panose="020B0604020202020204" pitchFamily="34" charset="0"/>
              </a:rPr>
              <a:t>1m</a:t>
            </a:r>
            <a:r>
              <a:rPr lang="zh-CN" altLang="en-US" sz="1600" b="0" dirty="0">
                <a:latin typeface="Arial" panose="020B0604020202020204" pitchFamily="34" charset="0"/>
                <a:ea typeface="微软雅黑" panose="020B0503020204020204" pitchFamily="34" charset="-122"/>
                <a:sym typeface="Arial" panose="020B0604020202020204" pitchFamily="34" charset="0"/>
              </a:rPr>
              <a:t>以上的围护栏杆，同时应有警示标志，夜间要红灯示警。</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⑧ 在建工程的楼梯口、预留洞口、通道口必须有防护栏杆；</a:t>
            </a:r>
          </a:p>
          <a:p>
            <a:pPr lvl="0" indent="298450" eaLnBrk="1" hangingPunct="1">
              <a:spcBef>
                <a:spcPct val="45000"/>
              </a:spcBef>
              <a:buClr>
                <a:srgbClr val="000000"/>
              </a:buClr>
              <a:buSzPct val="100000"/>
            </a:pPr>
            <a:r>
              <a:rPr lang="zh-CN" altLang="en-US" sz="1600" b="0" dirty="0">
                <a:latin typeface="Arial" panose="020B0604020202020204" pitchFamily="34" charset="0"/>
                <a:ea typeface="微软雅黑" panose="020B0503020204020204" pitchFamily="34" charset="-122"/>
                <a:sym typeface="Arial" panose="020B0604020202020204" pitchFamily="34" charset="0"/>
              </a:rPr>
              <a:t>   ⑨ 高处作业不准穿硬底和带钉易滑的鞋子。</a:t>
            </a:r>
          </a:p>
        </p:txBody>
      </p:sp>
    </p:spTree>
  </p:cSld>
  <p:clrMapOvr>
    <a:masterClrMapping/>
  </p:clrMapOvr>
  <p:transition spd="slow" advClick="0" advTm="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New picture"/>
          <p:cNvPicPr preferRelativeResize="0"/>
          <p:nvPr/>
        </p:nvPicPr>
        <p:blipFill>
          <a:blip r:embed="rId3"/>
          <a:stretch>
            <a:fillRect/>
          </a:stretch>
        </p:blipFill>
        <p:spPr>
          <a:xfrm>
            <a:off x="0" y="0"/>
            <a:ext cx="9906000" cy="6858000"/>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56322"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zh-CN" altLang="en-US" sz="4000">
                  <a:solidFill>
                    <a:srgbClr val="000000">
                      <a:lumMod val="95000"/>
                      <a:lumOff val="5000"/>
                    </a:srgbClr>
                  </a:solidFill>
                  <a:latin typeface="Arial" panose="020B0604020202020204" pitchFamily="34" charset="0"/>
                  <a:ea typeface="微软雅黑" panose="020B0503020204020204" pitchFamily="34" charset="-122"/>
                  <a:cs typeface="Kartika" pitchFamily="18" charset="0"/>
                  <a:sym typeface="Arial" panose="020B0604020202020204" pitchFamily="34" charset="0"/>
                </a:rPr>
                <a:t>七、安全管理注意事项</a:t>
              </a: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10512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849313" y="3413318"/>
            <a:ext cx="5781675" cy="1815882"/>
          </a:xfrm>
          <a:prstGeom prst="rect">
            <a:avLst/>
          </a:prstGeom>
          <a:noFill/>
          <a:ln>
            <a:noFill/>
          </a:ln>
          <a:effectLst/>
        </p:spPr>
        <p:txBody>
          <a:bodyPr>
            <a:spAutoFit/>
          </a:bodyPr>
          <a:lstStyle/>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高处作业注意</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事项</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安全检查五忌</a:t>
            </a: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杜绝“三违”现象</a:t>
            </a: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做到</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“三不伤害”</a:t>
            </a:r>
            <a:endPar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70</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89090" name="Rectangle 3"/>
          <p:cNvSpPr>
            <a:spLocks noGrp="1"/>
          </p:cNvSpPr>
          <p:nvPr>
            <p:ph type="body"/>
          </p:nvPr>
        </p:nvSpPr>
        <p:spPr>
          <a:xfrm>
            <a:off x="0" y="976313"/>
            <a:ext cx="6989763" cy="3659187"/>
          </a:xfrm>
        </p:spPr>
        <p:txBody>
          <a:bodyPr vert="horz" wrap="square" lIns="91440" tIns="45720" rIns="91440" bIns="45720" anchor="t"/>
          <a:lstStyle/>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1</a:t>
            </a:r>
            <a:r>
              <a:rPr lang="zh-CN" altLang="en-US" sz="1600" b="1" dirty="0">
                <a:latin typeface="Arial" panose="020B0604020202020204" pitchFamily="34" charset="0"/>
                <a:ea typeface="微软雅黑" panose="020B0503020204020204" pitchFamily="34" charset="-122"/>
                <a:sym typeface="Arial" panose="020B0604020202020204" pitchFamily="34" charset="0"/>
              </a:rPr>
              <a:t>） 逐项核对“项目推进工作分解及安全控制措施表”中的安全控制措施；</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2</a:t>
            </a:r>
            <a:r>
              <a:rPr lang="zh-CN" altLang="en-US" sz="1600" b="1" dirty="0">
                <a:latin typeface="Arial" panose="020B0604020202020204" pitchFamily="34" charset="0"/>
                <a:ea typeface="微软雅黑" panose="020B0503020204020204" pitchFamily="34" charset="-122"/>
                <a:sym typeface="Arial" panose="020B0604020202020204" pitchFamily="34" charset="0"/>
              </a:rPr>
              <a:t>） 正确佩戴安全帽、安全带；</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3</a:t>
            </a:r>
            <a:r>
              <a:rPr lang="zh-CN" altLang="en-US" sz="1600" b="1" dirty="0">
                <a:latin typeface="Arial" panose="020B0604020202020204" pitchFamily="34" charset="0"/>
                <a:ea typeface="微软雅黑" panose="020B0503020204020204" pitchFamily="34" charset="-122"/>
                <a:sym typeface="Arial" panose="020B0604020202020204" pitchFamily="34" charset="0"/>
              </a:rPr>
              <a:t>） 安装挂安全带使用的安全绳；</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4</a:t>
            </a:r>
            <a:r>
              <a:rPr lang="zh-CN" altLang="en-US" sz="1600" b="1" dirty="0">
                <a:latin typeface="Arial" panose="020B0604020202020204" pitchFamily="34" charset="0"/>
                <a:ea typeface="微软雅黑" panose="020B0503020204020204" pitchFamily="34" charset="-122"/>
                <a:sym typeface="Arial" panose="020B0604020202020204" pitchFamily="34" charset="0"/>
              </a:rPr>
              <a:t>） 安全带不离固定物或安全绳，作业、攀爬和行走全过程安全保护；</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5</a:t>
            </a:r>
            <a:r>
              <a:rPr lang="zh-CN" altLang="en-US" sz="1600" b="1" dirty="0">
                <a:latin typeface="Arial" panose="020B0604020202020204" pitchFamily="34" charset="0"/>
                <a:ea typeface="微软雅黑" panose="020B0503020204020204" pitchFamily="34" charset="-122"/>
                <a:sym typeface="Arial" panose="020B0604020202020204" pitchFamily="34" charset="0"/>
              </a:rPr>
              <a:t>） 注意不要让工具或材料掉落；</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6</a:t>
            </a:r>
            <a:r>
              <a:rPr lang="zh-CN" altLang="en-US" sz="1600" b="1" dirty="0">
                <a:latin typeface="Arial" panose="020B0604020202020204" pitchFamily="34" charset="0"/>
                <a:ea typeface="微软雅黑" panose="020B0503020204020204" pitchFamily="34" charset="-122"/>
                <a:sym typeface="Arial" panose="020B0604020202020204" pitchFamily="34" charset="0"/>
              </a:rPr>
              <a:t>） 装设高度</a:t>
            </a:r>
            <a:r>
              <a:rPr lang="en-US" altLang="zh-CN" sz="1600" b="1" dirty="0">
                <a:latin typeface="Arial" panose="020B0604020202020204" pitchFamily="34" charset="0"/>
                <a:ea typeface="微软雅黑" panose="020B0503020204020204" pitchFamily="34" charset="-122"/>
                <a:sym typeface="Arial" panose="020B0604020202020204" pitchFamily="34" charset="0"/>
              </a:rPr>
              <a:t>1m~1.2m</a:t>
            </a:r>
            <a:r>
              <a:rPr lang="zh-CN" altLang="en-US" sz="1600" b="1" dirty="0">
                <a:latin typeface="Arial" panose="020B0604020202020204" pitchFamily="34" charset="0"/>
                <a:ea typeface="微软雅黑" panose="020B0503020204020204" pitchFamily="34" charset="-122"/>
                <a:sym typeface="Arial" panose="020B0604020202020204" pitchFamily="34" charset="0"/>
              </a:rPr>
              <a:t>的安全护栏；</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7</a:t>
            </a:r>
            <a:r>
              <a:rPr lang="zh-CN" altLang="en-US" sz="1600" b="1" dirty="0">
                <a:latin typeface="Arial" panose="020B0604020202020204" pitchFamily="34" charset="0"/>
                <a:ea typeface="微软雅黑" panose="020B0503020204020204" pitchFamily="34" charset="-122"/>
                <a:sym typeface="Arial" panose="020B0604020202020204" pitchFamily="34" charset="0"/>
              </a:rPr>
              <a:t>） 作业区放置宽度大于</a:t>
            </a:r>
            <a:r>
              <a:rPr lang="en-US" altLang="zh-CN" sz="1600" b="1" dirty="0">
                <a:latin typeface="Arial" panose="020B0604020202020204" pitchFamily="34" charset="0"/>
                <a:ea typeface="微软雅黑" panose="020B0503020204020204" pitchFamily="34" charset="-122"/>
                <a:sym typeface="Arial" panose="020B0604020202020204" pitchFamily="34" charset="0"/>
              </a:rPr>
              <a:t>65</a:t>
            </a:r>
            <a:r>
              <a:rPr lang="zh-CN" altLang="en-US" sz="1600" b="1" dirty="0">
                <a:latin typeface="Arial" panose="020B0604020202020204" pitchFamily="34" charset="0"/>
                <a:ea typeface="微软雅黑" panose="020B0503020204020204" pitchFamily="34" charset="-122"/>
                <a:sym typeface="Arial" panose="020B0604020202020204" pitchFamily="34" charset="0"/>
              </a:rPr>
              <a:t>公分的踏脚板；</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8</a:t>
            </a:r>
            <a:r>
              <a:rPr lang="zh-CN" altLang="en-US" sz="1600" b="1" dirty="0">
                <a:latin typeface="Arial" panose="020B0604020202020204" pitchFamily="34" charset="0"/>
                <a:ea typeface="微软雅黑" panose="020B0503020204020204" pitchFamily="34" charset="-122"/>
                <a:sym typeface="Arial" panose="020B0604020202020204" pitchFamily="34" charset="0"/>
              </a:rPr>
              <a:t>） 作业区域附近应设置围栏，防止无关人员进入；</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9</a:t>
            </a:r>
            <a:r>
              <a:rPr lang="zh-CN" altLang="en-US" sz="1600" b="1" dirty="0">
                <a:latin typeface="Arial" panose="020B0604020202020204" pitchFamily="34" charset="0"/>
                <a:ea typeface="微软雅黑" panose="020B0503020204020204" pitchFamily="34" charset="-122"/>
                <a:sym typeface="Arial" panose="020B0604020202020204" pitchFamily="34" charset="0"/>
              </a:rPr>
              <a:t>） 检查作业人员有无发生变化，新增的作业员必须经过培训。</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10</a:t>
            </a:r>
            <a:r>
              <a:rPr lang="zh-CN" altLang="en-US" sz="1600" b="1" dirty="0">
                <a:latin typeface="Arial" panose="020B0604020202020204" pitchFamily="34" charset="0"/>
                <a:ea typeface="微软雅黑" panose="020B0503020204020204" pitchFamily="34" charset="-122"/>
                <a:sym typeface="Arial" panose="020B0604020202020204" pitchFamily="34" charset="0"/>
              </a:rPr>
              <a:t>）要求施工负责人就进场施工人员发生的变更及时告知项目担当，以便对变更或新增人员进行岗前安全培训。</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11</a:t>
            </a:r>
            <a:r>
              <a:rPr lang="zh-CN" altLang="en-US" sz="1600" b="1" dirty="0">
                <a:latin typeface="Arial" panose="020B0604020202020204" pitchFamily="34" charset="0"/>
                <a:ea typeface="微软雅黑" panose="020B0503020204020204" pitchFamily="34" charset="-122"/>
                <a:sym typeface="Arial" panose="020B0604020202020204" pitchFamily="34" charset="0"/>
              </a:rPr>
              <a:t>）项目担当、现场负责人、安全员，如发现高处作业人员不按规定作业时，要立即指出，责其改正；经指出仍不改者，有权停止其作业。</a:t>
            </a:r>
          </a:p>
          <a:p>
            <a:pPr lvl="0" eaLnBrk="1" hangingPunct="1">
              <a:lnSpc>
                <a:spcPct val="90000"/>
              </a:lnSpc>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12</a:t>
            </a:r>
            <a:r>
              <a:rPr lang="zh-CN" altLang="en-US" sz="1600" b="1" dirty="0">
                <a:latin typeface="Arial" panose="020B0604020202020204" pitchFamily="34" charset="0"/>
                <a:ea typeface="微软雅黑" panose="020B0503020204020204" pitchFamily="34" charset="-122"/>
                <a:sym typeface="Arial" panose="020B0604020202020204" pitchFamily="34" charset="0"/>
              </a:rPr>
              <a:t>）要求施工方必须提供全部作业人员的意外伤害保险证明，并复印备案。</a:t>
            </a:r>
          </a:p>
        </p:txBody>
      </p:sp>
      <p:pic>
        <p:nvPicPr>
          <p:cNvPr id="89091" name="Picture 5"/>
          <p:cNvPicPr preferRelativeResize="0"/>
          <p:nvPr/>
        </p:nvPicPr>
        <p:blipFill>
          <a:blip r:embed="rId3"/>
          <a:stretch>
            <a:fillRect/>
          </a:stretch>
        </p:blipFill>
        <p:spPr>
          <a:xfrm>
            <a:off x="7110413" y="1250950"/>
            <a:ext cx="2393950" cy="2025650"/>
          </a:xfrm>
          <a:prstGeom prst="rect">
            <a:avLst/>
          </a:prstGeom>
          <a:noFill/>
          <a:ln w="9525">
            <a:noFill/>
          </a:ln>
        </p:spPr>
      </p:pic>
      <p:pic>
        <p:nvPicPr>
          <p:cNvPr id="89092" name="Picture 7"/>
          <p:cNvPicPr preferRelativeResize="0"/>
          <p:nvPr/>
        </p:nvPicPr>
        <p:blipFill>
          <a:blip r:embed="rId4"/>
          <a:stretch>
            <a:fillRect/>
          </a:stretch>
        </p:blipFill>
        <p:spPr>
          <a:xfrm>
            <a:off x="7027863" y="3581400"/>
            <a:ext cx="2476500" cy="2286000"/>
          </a:xfrm>
          <a:prstGeom prst="rect">
            <a:avLst/>
          </a:prstGeom>
          <a:noFill/>
          <a:ln w="9525">
            <a:noFill/>
          </a:ln>
        </p:spPr>
      </p:pic>
      <p:sp>
        <p:nvSpPr>
          <p:cNvPr id="89093" name="Line 8"/>
          <p:cNvSpPr/>
          <p:nvPr/>
        </p:nvSpPr>
        <p:spPr>
          <a:xfrm>
            <a:off x="8101013" y="4343400"/>
            <a:ext cx="825500" cy="1219200"/>
          </a:xfrm>
          <a:prstGeom prst="line">
            <a:avLst/>
          </a:prstGeom>
          <a:ln w="4762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094" name="Line 9"/>
          <p:cNvSpPr/>
          <p:nvPr/>
        </p:nvSpPr>
        <p:spPr>
          <a:xfrm flipH="1">
            <a:off x="7935913" y="4343400"/>
            <a:ext cx="1073150" cy="1295400"/>
          </a:xfrm>
          <a:prstGeom prst="line">
            <a:avLst/>
          </a:prstGeom>
          <a:ln w="44450"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095" name="Oval 10"/>
          <p:cNvSpPr/>
          <p:nvPr/>
        </p:nvSpPr>
        <p:spPr>
          <a:xfrm>
            <a:off x="8572500" y="3437117"/>
            <a:ext cx="447675" cy="952143"/>
          </a:xfrm>
          <a:prstGeom prst="ellipse">
            <a:avLst/>
          </a:prstGeom>
          <a:noFill/>
          <a:ln w="9525" cap="flat" cmpd="sng">
            <a:solidFill>
              <a:srgbClr val="FF0000"/>
            </a:solidFill>
            <a:prstDash val="solid"/>
            <a:round/>
            <a:headEnd type="none" w="med" len="med"/>
            <a:tailEnd type="none" w="med" len="med"/>
          </a:ln>
        </p:spPr>
        <p:txBody>
          <a:bodyPr anchor="ctr">
            <a:spAutoFit/>
          </a:bodyPr>
          <a:lstStyle/>
          <a:p>
            <a:pPr lvl="0" algn="ctr" eaLnBrk="1" hangingPunct="1">
              <a:buClr>
                <a:srgbClr val="FF3300"/>
              </a:buClr>
              <a:buSzPct val="80000"/>
            </a:pPr>
            <a:endParaRPr lang="zh-CN" altLang="zh-CN" sz="3800" dirty="0">
              <a:latin typeface="Arial" panose="020B0604020202020204" pitchFamily="34" charset="0"/>
              <a:ea typeface="微软雅黑" panose="020B0503020204020204" pitchFamily="34" charset="-122"/>
              <a:sym typeface="Arial" panose="020B0604020202020204" pitchFamily="34" charset="0"/>
            </a:endParaRPr>
          </a:p>
        </p:txBody>
      </p:sp>
      <p:sp>
        <p:nvSpPr>
          <p:cNvPr id="89096" name="AutoShape 11"/>
          <p:cNvSpPr/>
          <p:nvPr/>
        </p:nvSpPr>
        <p:spPr>
          <a:xfrm>
            <a:off x="7183438" y="3800475"/>
            <a:ext cx="727075" cy="209550"/>
          </a:xfrm>
          <a:prstGeom prst="wedgeRectCallout">
            <a:avLst>
              <a:gd name="adj1" fmla="val 119213"/>
              <a:gd name="adj2" fmla="val 80301"/>
            </a:avLst>
          </a:prstGeom>
          <a:noFill/>
          <a:ln w="19050" cap="flat" cmpd="sng">
            <a:solidFill>
              <a:srgbClr val="FF0000"/>
            </a:solidFill>
            <a:prstDash val="solid"/>
            <a:miter/>
            <a:headEnd type="none" w="med" len="med"/>
            <a:tailEnd type="none" w="med" len="med"/>
          </a:ln>
        </p:spPr>
        <p:txBody>
          <a:bodyPr lIns="0" tIns="0" rIns="0" bIns="0" anchor="t"/>
          <a:lstStyle/>
          <a:p>
            <a:pPr lvl="0" algn="ctr" eaLnBrk="1" hangingPunct="1">
              <a:buClr>
                <a:srgbClr val="FF3300"/>
              </a:buClr>
              <a:buSzPct val="80000"/>
            </a:pP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无脚踏板</a:t>
            </a:r>
          </a:p>
        </p:txBody>
      </p:sp>
      <p:pic>
        <p:nvPicPr>
          <p:cNvPr id="89097" name="Picture 12"/>
          <p:cNvPicPr preferRelativeResize="0"/>
          <p:nvPr/>
        </p:nvPicPr>
        <p:blipFill>
          <a:blip r:embed="rId5"/>
          <a:stretch>
            <a:fillRect/>
          </a:stretch>
        </p:blipFill>
        <p:spPr>
          <a:xfrm>
            <a:off x="412750" y="4756150"/>
            <a:ext cx="3840163" cy="1676400"/>
          </a:xfrm>
          <a:prstGeom prst="rect">
            <a:avLst/>
          </a:prstGeom>
          <a:noFill/>
          <a:ln w="9525">
            <a:noFill/>
          </a:ln>
        </p:spPr>
      </p:pic>
      <p:sp>
        <p:nvSpPr>
          <p:cNvPr id="89098" name="Oval 13"/>
          <p:cNvSpPr/>
          <p:nvPr/>
        </p:nvSpPr>
        <p:spPr>
          <a:xfrm rot="-5400000">
            <a:off x="1730723" y="3819525"/>
            <a:ext cx="1081980" cy="3651250"/>
          </a:xfrm>
          <a:prstGeom prst="ellipse">
            <a:avLst/>
          </a:prstGeom>
          <a:noFill/>
          <a:ln w="25400" cap="flat" cmpd="sng">
            <a:solidFill>
              <a:srgbClr val="FF0000"/>
            </a:solidFill>
            <a:prstDash val="solid"/>
            <a:round/>
            <a:headEnd type="none" w="med" len="med"/>
            <a:tailEnd type="none" w="med" len="med"/>
          </a:ln>
        </p:spPr>
        <p:txBody>
          <a:bodyPr vert="eaVert" anchor="ctr">
            <a:spAutoFit/>
          </a:bodyPr>
          <a:lstStyle/>
          <a:p>
            <a:pPr lvl="0" algn="ctr" eaLnBrk="1" hangingPunct="1">
              <a:buClr>
                <a:srgbClr val="FF3300"/>
              </a:buClr>
              <a:buSzPct val="80000"/>
            </a:pPr>
            <a:endParaRPr lang="zh-CN" altLang="zh-CN" sz="3800" dirty="0">
              <a:latin typeface="Arial" panose="020B0604020202020204" pitchFamily="34" charset="0"/>
              <a:ea typeface="微软雅黑" panose="020B0503020204020204" pitchFamily="34" charset="-122"/>
              <a:sym typeface="Arial" panose="020B0604020202020204" pitchFamily="34" charset="0"/>
            </a:endParaRPr>
          </a:p>
        </p:txBody>
      </p:sp>
      <p:sp>
        <p:nvSpPr>
          <p:cNvPr id="3389"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100" name="Rectangle 3"/>
          <p:cNvSpPr/>
          <p:nvPr/>
        </p:nvSpPr>
        <p:spPr>
          <a:xfrm>
            <a:off x="327025" y="304800"/>
            <a:ext cx="7750175" cy="457200"/>
          </a:xfrm>
          <a:prstGeom prst="rect">
            <a:avLst/>
          </a:prstGeom>
          <a:noFill/>
          <a:ln w="9525">
            <a:noFill/>
          </a:ln>
        </p:spPr>
        <p:txBody>
          <a:bodyPr anchor="t">
            <a:spAutoFit/>
          </a:bodyPr>
          <a:lstStyle/>
          <a:p>
            <a:pPr lvl="0" eaLnBrk="1" hangingPunct="1">
              <a:buClr>
                <a:srgbClr val="000000"/>
              </a:buClr>
              <a:buSzPct val="100000"/>
            </a:pPr>
            <a:r>
              <a:rPr lang="en-US" altLang="zh-CN"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1</a:t>
            </a:r>
            <a:r>
              <a:rPr lang="zh-CN" altLang="en-US"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、高处作业注意事项</a:t>
            </a:r>
          </a:p>
        </p:txBody>
      </p:sp>
    </p:spTree>
  </p:cSld>
  <p:clrMapOvr>
    <a:masterClrMapping/>
  </p:clrMapOvr>
  <p:transition spd="slow" advClick="0" advTm="0">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71</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90114" name="Group 322"/>
          <p:cNvGrpSpPr/>
          <p:nvPr/>
        </p:nvGrpSpPr>
        <p:grpSpPr>
          <a:xfrm>
            <a:off x="1651000" y="1600200"/>
            <a:ext cx="825500" cy="665163"/>
            <a:chOff x="1110" y="2656"/>
            <a:chExt cx="1549" cy="1351"/>
          </a:xfrm>
        </p:grpSpPr>
        <p:sp>
          <p:nvSpPr>
            <p:cNvPr id="90115" name="AutoShape 43"/>
            <p:cNvSpPr/>
            <p:nvPr/>
          </p:nvSpPr>
          <p:spPr>
            <a:xfrm>
              <a:off x="1123" y="2679"/>
              <a:ext cx="1536" cy="1328"/>
            </a:xfrm>
            <a:prstGeom prst="hexagon">
              <a:avLst>
                <a:gd name="adj" fmla="val 30891"/>
                <a:gd name="vf" fmla="val 115470"/>
              </a:avLst>
            </a:prstGeom>
            <a:solidFill>
              <a:srgbClr val="80808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16" name="AutoShape 44"/>
            <p:cNvSpPr/>
            <p:nvPr/>
          </p:nvSpPr>
          <p:spPr>
            <a:xfrm>
              <a:off x="1110" y="2656"/>
              <a:ext cx="1536" cy="1328"/>
            </a:xfrm>
            <a:prstGeom prst="hexagon">
              <a:avLst>
                <a:gd name="adj" fmla="val 30891"/>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0000">
                  <a:srgbClr val="FFFFFF"/>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tileRect/>
            </a:gradFill>
            <a:ln w="9525" cap="flat" cmpd="sng">
              <a:solidFill>
                <a:srgbClr val="C0C0C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17" name="AutoShape 45"/>
            <p:cNvSpPr/>
            <p:nvPr/>
          </p:nvSpPr>
          <p:spPr>
            <a:xfrm>
              <a:off x="1200" y="2736"/>
              <a:ext cx="1350" cy="1168"/>
            </a:xfrm>
            <a:prstGeom prst="hexagon">
              <a:avLst>
                <a:gd name="adj" fmla="val 30869"/>
                <a:gd name="vf" fmla="val 115470"/>
              </a:avLst>
            </a:prstGeom>
            <a:gradFill rotWithShape="1">
              <a:gsLst>
                <a:gs pos="0">
                  <a:srgbClr val="181847"/>
                </a:gs>
                <a:gs pos="100000">
                  <a:srgbClr val="333399"/>
                </a:gs>
              </a:gsLst>
              <a:lin ang="27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90118" name="Line 46"/>
          <p:cNvSpPr/>
          <p:nvPr/>
        </p:nvSpPr>
        <p:spPr>
          <a:xfrm>
            <a:off x="2311400" y="2209800"/>
            <a:ext cx="5113338" cy="1588"/>
          </a:xfrm>
          <a:prstGeom prst="line">
            <a:avLst/>
          </a:prstGeom>
          <a:ln w="25400" cap="flat" cmpd="sng">
            <a:solidFill>
              <a:srgbClr val="C0C0C0"/>
            </a:solidFill>
            <a:prstDash val="sysDot"/>
            <a:round/>
            <a:headEnd type="none" w="med" len="med"/>
            <a:tailEnd type="oval"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119" name="Text Box 47"/>
          <p:cNvSpPr/>
          <p:nvPr/>
        </p:nvSpPr>
        <p:spPr>
          <a:xfrm>
            <a:off x="2559050" y="1676400"/>
            <a:ext cx="4624388" cy="457200"/>
          </a:xfrm>
          <a:prstGeom prst="rect">
            <a:avLst/>
          </a:prstGeom>
          <a:noFill/>
          <a:ln w="9525">
            <a:noFill/>
          </a:ln>
        </p:spPr>
        <p:txBody>
          <a:bodyPr anchor="t">
            <a:spAutoFit/>
          </a:bodyPr>
          <a:lstStyle/>
          <a:p>
            <a:pPr lvl="0" algn="ctr" eaLnBrk="0" hangingPunct="0">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敷衍了事，外行凑数。</a:t>
            </a:r>
          </a:p>
        </p:txBody>
      </p:sp>
      <p:sp>
        <p:nvSpPr>
          <p:cNvPr id="90120" name="Text Box 48"/>
          <p:cNvSpPr/>
          <p:nvPr/>
        </p:nvSpPr>
        <p:spPr>
          <a:xfrm>
            <a:off x="1878013" y="1698625"/>
            <a:ext cx="354012" cy="457200"/>
          </a:xfrm>
          <a:prstGeom prst="rect">
            <a:avLst/>
          </a:prstGeom>
          <a:noFill/>
          <a:ln w="9525">
            <a:noFill/>
          </a:ln>
        </p:spPr>
        <p:txBody>
          <a:bodyPr wrap="none" anchor="t">
            <a:spAutoFit/>
          </a:bodyPr>
          <a:lstStyle/>
          <a:p>
            <a:pPr lvl="0" algn="ctr" eaLnBrk="0" hangingPunct="0">
              <a:buClr>
                <a:srgbClr val="000000"/>
              </a:buClr>
              <a:buSzPct val="100000"/>
            </a:pPr>
            <a:r>
              <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p>
        </p:txBody>
      </p:sp>
      <p:grpSp>
        <p:nvGrpSpPr>
          <p:cNvPr id="90121" name="Group 329"/>
          <p:cNvGrpSpPr/>
          <p:nvPr/>
        </p:nvGrpSpPr>
        <p:grpSpPr>
          <a:xfrm>
            <a:off x="1651000" y="2514600"/>
            <a:ext cx="5773738" cy="665163"/>
            <a:chOff x="1152" y="1680"/>
            <a:chExt cx="3357" cy="419"/>
          </a:xfrm>
        </p:grpSpPr>
        <p:grpSp>
          <p:nvGrpSpPr>
            <p:cNvPr id="90122" name="Group 330"/>
            <p:cNvGrpSpPr/>
            <p:nvPr/>
          </p:nvGrpSpPr>
          <p:grpSpPr>
            <a:xfrm>
              <a:off x="1152" y="1680"/>
              <a:ext cx="480" cy="419"/>
              <a:chOff x="3174" y="2656"/>
              <a:chExt cx="1549" cy="1351"/>
            </a:xfrm>
          </p:grpSpPr>
          <p:sp>
            <p:nvSpPr>
              <p:cNvPr id="90123" name="AutoShape 51"/>
              <p:cNvSpPr/>
              <p:nvPr/>
            </p:nvSpPr>
            <p:spPr>
              <a:xfrm>
                <a:off x="3187" y="2679"/>
                <a:ext cx="1536" cy="1328"/>
              </a:xfrm>
              <a:prstGeom prst="hexagon">
                <a:avLst>
                  <a:gd name="adj" fmla="val 30886"/>
                  <a:gd name="vf" fmla="val 115470"/>
                </a:avLst>
              </a:prstGeom>
              <a:solidFill>
                <a:srgbClr val="80808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24" name="AutoShape 52"/>
              <p:cNvSpPr/>
              <p:nvPr/>
            </p:nvSpPr>
            <p:spPr>
              <a:xfrm>
                <a:off x="3174" y="2656"/>
                <a:ext cx="1536" cy="1328"/>
              </a:xfrm>
              <a:prstGeom prst="hexagon">
                <a:avLst>
                  <a:gd name="adj" fmla="val 30886"/>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0000">
                    <a:srgbClr val="FFFFFF"/>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tileRect/>
              </a:gradFill>
              <a:ln w="9525" cap="flat" cmpd="sng">
                <a:solidFill>
                  <a:srgbClr val="C0C0C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25" name="AutoShape 53"/>
              <p:cNvSpPr/>
              <p:nvPr/>
            </p:nvSpPr>
            <p:spPr>
              <a:xfrm>
                <a:off x="3264" y="2736"/>
                <a:ext cx="1350" cy="1168"/>
              </a:xfrm>
              <a:prstGeom prst="hexagon">
                <a:avLst>
                  <a:gd name="adj" fmla="val 30865"/>
                  <a:gd name="vf" fmla="val 115470"/>
                </a:avLst>
              </a:prstGeom>
              <a:gradFill rotWithShape="1">
                <a:gsLst>
                  <a:gs pos="0">
                    <a:srgbClr val="576869"/>
                  </a:gs>
                  <a:gs pos="100000">
                    <a:srgbClr val="BBE0E3"/>
                  </a:gs>
                </a:gsLst>
                <a:lin ang="27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90126" name="Line 54"/>
            <p:cNvSpPr/>
            <p:nvPr/>
          </p:nvSpPr>
          <p:spPr>
            <a:xfrm>
              <a:off x="1536" y="2064"/>
              <a:ext cx="2973" cy="1"/>
            </a:xfrm>
            <a:prstGeom prst="line">
              <a:avLst/>
            </a:prstGeom>
            <a:ln w="25400" cap="flat" cmpd="sng">
              <a:solidFill>
                <a:srgbClr val="C0C0C0"/>
              </a:solidFill>
              <a:prstDash val="sysDot"/>
              <a:round/>
              <a:headEnd type="none" w="med" len="med"/>
              <a:tailEnd type="oval"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127" name="Text Box 55"/>
            <p:cNvSpPr/>
            <p:nvPr/>
          </p:nvSpPr>
          <p:spPr>
            <a:xfrm>
              <a:off x="1680" y="1728"/>
              <a:ext cx="2688" cy="288"/>
            </a:xfrm>
            <a:prstGeom prst="rect">
              <a:avLst/>
            </a:prstGeom>
            <a:noFill/>
            <a:ln w="9525">
              <a:noFill/>
            </a:ln>
          </p:spPr>
          <p:txBody>
            <a:bodyPr anchor="t">
              <a:spAutoFit/>
            </a:bodyPr>
            <a:lstStyle/>
            <a:p>
              <a:pPr lvl="0" algn="ctr" eaLnBrk="0" hangingPunct="0">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走马观花，马虎了事。</a:t>
              </a:r>
            </a:p>
          </p:txBody>
        </p:sp>
        <p:sp>
          <p:nvSpPr>
            <p:cNvPr id="90128" name="Text Box 56"/>
            <p:cNvSpPr/>
            <p:nvPr/>
          </p:nvSpPr>
          <p:spPr>
            <a:xfrm>
              <a:off x="1284" y="1742"/>
              <a:ext cx="206" cy="288"/>
            </a:xfrm>
            <a:prstGeom prst="rect">
              <a:avLst/>
            </a:prstGeom>
            <a:noFill/>
            <a:ln w="9525">
              <a:noFill/>
            </a:ln>
          </p:spPr>
          <p:txBody>
            <a:bodyPr wrap="none" anchor="t">
              <a:spAutoFit/>
            </a:bodyPr>
            <a:lstStyle/>
            <a:p>
              <a:pPr lvl="0" algn="ctr" eaLnBrk="0" hangingPunct="0">
                <a:buClr>
                  <a:srgbClr val="000000"/>
                </a:buClr>
                <a:buSzPct val="100000"/>
              </a:pPr>
              <a:r>
                <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p>
          </p:txBody>
        </p:sp>
      </p:grpSp>
      <p:grpSp>
        <p:nvGrpSpPr>
          <p:cNvPr id="90129" name="Group 337"/>
          <p:cNvGrpSpPr/>
          <p:nvPr/>
        </p:nvGrpSpPr>
        <p:grpSpPr>
          <a:xfrm>
            <a:off x="1651000" y="3406775"/>
            <a:ext cx="825500" cy="665163"/>
            <a:chOff x="1110" y="2656"/>
            <a:chExt cx="1549" cy="1351"/>
          </a:xfrm>
        </p:grpSpPr>
        <p:sp>
          <p:nvSpPr>
            <p:cNvPr id="90130" name="AutoShape 59"/>
            <p:cNvSpPr/>
            <p:nvPr/>
          </p:nvSpPr>
          <p:spPr>
            <a:xfrm>
              <a:off x="1123" y="2679"/>
              <a:ext cx="1536" cy="1328"/>
            </a:xfrm>
            <a:prstGeom prst="hexagon">
              <a:avLst>
                <a:gd name="adj" fmla="val 30891"/>
                <a:gd name="vf" fmla="val 115470"/>
              </a:avLst>
            </a:prstGeom>
            <a:solidFill>
              <a:srgbClr val="80808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31" name="AutoShape 60"/>
            <p:cNvSpPr/>
            <p:nvPr/>
          </p:nvSpPr>
          <p:spPr>
            <a:xfrm>
              <a:off x="1110" y="2656"/>
              <a:ext cx="1536" cy="1328"/>
            </a:xfrm>
            <a:prstGeom prst="hexagon">
              <a:avLst>
                <a:gd name="adj" fmla="val 30891"/>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0000">
                  <a:srgbClr val="FFFFFF"/>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tileRect/>
            </a:gradFill>
            <a:ln w="9525" cap="flat" cmpd="sng">
              <a:solidFill>
                <a:srgbClr val="C0C0C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32" name="AutoShape 61"/>
            <p:cNvSpPr/>
            <p:nvPr/>
          </p:nvSpPr>
          <p:spPr>
            <a:xfrm>
              <a:off x="1200" y="2736"/>
              <a:ext cx="1350" cy="1168"/>
            </a:xfrm>
            <a:prstGeom prst="hexagon">
              <a:avLst>
                <a:gd name="adj" fmla="val 30869"/>
                <a:gd name="vf" fmla="val 115470"/>
              </a:avLst>
            </a:prstGeom>
            <a:gradFill rotWithShape="1">
              <a:gsLst>
                <a:gs pos="0">
                  <a:srgbClr val="181847"/>
                </a:gs>
                <a:gs pos="100000">
                  <a:srgbClr val="333399"/>
                </a:gs>
              </a:gsLst>
              <a:lin ang="27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90133" name="Line 62"/>
          <p:cNvSpPr/>
          <p:nvPr/>
        </p:nvSpPr>
        <p:spPr>
          <a:xfrm>
            <a:off x="2311400" y="4016375"/>
            <a:ext cx="5113338" cy="1588"/>
          </a:xfrm>
          <a:prstGeom prst="line">
            <a:avLst/>
          </a:prstGeom>
          <a:ln w="25400" cap="flat" cmpd="sng">
            <a:solidFill>
              <a:srgbClr val="C0C0C0"/>
            </a:solidFill>
            <a:prstDash val="sysDot"/>
            <a:round/>
            <a:headEnd type="none" w="med" len="med"/>
            <a:tailEnd type="oval"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134" name="Text Box 63"/>
          <p:cNvSpPr/>
          <p:nvPr/>
        </p:nvSpPr>
        <p:spPr>
          <a:xfrm>
            <a:off x="2559050" y="3482975"/>
            <a:ext cx="4624388" cy="457200"/>
          </a:xfrm>
          <a:prstGeom prst="rect">
            <a:avLst/>
          </a:prstGeom>
          <a:noFill/>
          <a:ln w="9525">
            <a:noFill/>
          </a:ln>
        </p:spPr>
        <p:txBody>
          <a:bodyPr anchor="t">
            <a:spAutoFit/>
          </a:bodyPr>
          <a:lstStyle/>
          <a:p>
            <a:pPr lvl="0" algn="ctr" eaLnBrk="0" hangingPunct="0">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有始无终，查而不究。</a:t>
            </a:r>
          </a:p>
        </p:txBody>
      </p:sp>
      <p:sp>
        <p:nvSpPr>
          <p:cNvPr id="90135" name="Text Box 64"/>
          <p:cNvSpPr/>
          <p:nvPr/>
        </p:nvSpPr>
        <p:spPr>
          <a:xfrm>
            <a:off x="1878013" y="3505200"/>
            <a:ext cx="354012" cy="457200"/>
          </a:xfrm>
          <a:prstGeom prst="rect">
            <a:avLst/>
          </a:prstGeom>
          <a:noFill/>
          <a:ln w="9525">
            <a:noFill/>
          </a:ln>
        </p:spPr>
        <p:txBody>
          <a:bodyPr wrap="none" anchor="t">
            <a:spAutoFit/>
          </a:bodyPr>
          <a:lstStyle/>
          <a:p>
            <a:pPr lvl="0" algn="ctr" eaLnBrk="0" hangingPunct="0">
              <a:buClr>
                <a:srgbClr val="000000"/>
              </a:buClr>
              <a:buSzPct val="100000"/>
            </a:pPr>
            <a:r>
              <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p>
        </p:txBody>
      </p:sp>
      <p:grpSp>
        <p:nvGrpSpPr>
          <p:cNvPr id="90136" name="Group 344"/>
          <p:cNvGrpSpPr/>
          <p:nvPr/>
        </p:nvGrpSpPr>
        <p:grpSpPr>
          <a:xfrm>
            <a:off x="1651000" y="4321175"/>
            <a:ext cx="5773738" cy="665163"/>
            <a:chOff x="1152" y="2818"/>
            <a:chExt cx="3357" cy="419"/>
          </a:xfrm>
        </p:grpSpPr>
        <p:grpSp>
          <p:nvGrpSpPr>
            <p:cNvPr id="90137" name="Group 345"/>
            <p:cNvGrpSpPr/>
            <p:nvPr/>
          </p:nvGrpSpPr>
          <p:grpSpPr>
            <a:xfrm>
              <a:off x="1152" y="2818"/>
              <a:ext cx="480" cy="419"/>
              <a:chOff x="3174" y="2656"/>
              <a:chExt cx="1549" cy="1351"/>
            </a:xfrm>
          </p:grpSpPr>
          <p:sp>
            <p:nvSpPr>
              <p:cNvPr id="90138" name="AutoShape 67"/>
              <p:cNvSpPr/>
              <p:nvPr/>
            </p:nvSpPr>
            <p:spPr>
              <a:xfrm>
                <a:off x="3187" y="2679"/>
                <a:ext cx="1536" cy="1328"/>
              </a:xfrm>
              <a:prstGeom prst="hexagon">
                <a:avLst>
                  <a:gd name="adj" fmla="val 30886"/>
                  <a:gd name="vf" fmla="val 115470"/>
                </a:avLst>
              </a:prstGeom>
              <a:solidFill>
                <a:srgbClr val="80808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39" name="AutoShape 68"/>
              <p:cNvSpPr/>
              <p:nvPr/>
            </p:nvSpPr>
            <p:spPr>
              <a:xfrm>
                <a:off x="3174" y="2656"/>
                <a:ext cx="1536" cy="1328"/>
              </a:xfrm>
              <a:prstGeom prst="hexagon">
                <a:avLst>
                  <a:gd name="adj" fmla="val 30886"/>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0000">
                    <a:srgbClr val="FFFFFF"/>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tileRect/>
              </a:gradFill>
              <a:ln w="9525" cap="flat" cmpd="sng">
                <a:solidFill>
                  <a:srgbClr val="C0C0C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40" name="AutoShape 69"/>
              <p:cNvSpPr/>
              <p:nvPr/>
            </p:nvSpPr>
            <p:spPr>
              <a:xfrm>
                <a:off x="3264" y="2736"/>
                <a:ext cx="1350" cy="1168"/>
              </a:xfrm>
              <a:prstGeom prst="hexagon">
                <a:avLst>
                  <a:gd name="adj" fmla="val 30865"/>
                  <a:gd name="vf" fmla="val 115470"/>
                </a:avLst>
              </a:prstGeom>
              <a:gradFill rotWithShape="1">
                <a:gsLst>
                  <a:gs pos="0">
                    <a:srgbClr val="576869"/>
                  </a:gs>
                  <a:gs pos="100000">
                    <a:srgbClr val="BBE0E3"/>
                  </a:gs>
                </a:gsLst>
                <a:lin ang="27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90141" name="Line 70"/>
            <p:cNvSpPr/>
            <p:nvPr/>
          </p:nvSpPr>
          <p:spPr>
            <a:xfrm>
              <a:off x="1536" y="3202"/>
              <a:ext cx="2973" cy="1"/>
            </a:xfrm>
            <a:prstGeom prst="line">
              <a:avLst/>
            </a:prstGeom>
            <a:ln w="25400" cap="flat" cmpd="sng">
              <a:solidFill>
                <a:srgbClr val="C0C0C0"/>
              </a:solidFill>
              <a:prstDash val="sysDot"/>
              <a:round/>
              <a:headEnd type="none" w="med" len="med"/>
              <a:tailEnd type="oval"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142" name="Text Box 71"/>
            <p:cNvSpPr/>
            <p:nvPr/>
          </p:nvSpPr>
          <p:spPr>
            <a:xfrm>
              <a:off x="1680" y="2866"/>
              <a:ext cx="2689" cy="288"/>
            </a:xfrm>
            <a:prstGeom prst="rect">
              <a:avLst/>
            </a:prstGeom>
            <a:noFill/>
            <a:ln w="9525">
              <a:noFill/>
            </a:ln>
          </p:spPr>
          <p:txBody>
            <a:bodyPr anchor="t">
              <a:spAutoFit/>
            </a:bodyPr>
            <a:lstStyle/>
            <a:p>
              <a:pPr lvl="0" algn="ctr" eaLnBrk="0" hangingPunct="0">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时紧时松，不能坚持。</a:t>
              </a:r>
            </a:p>
          </p:txBody>
        </p:sp>
        <p:sp>
          <p:nvSpPr>
            <p:cNvPr id="90143" name="Text Box 72"/>
            <p:cNvSpPr/>
            <p:nvPr/>
          </p:nvSpPr>
          <p:spPr>
            <a:xfrm>
              <a:off x="1284" y="2880"/>
              <a:ext cx="206" cy="288"/>
            </a:xfrm>
            <a:prstGeom prst="rect">
              <a:avLst/>
            </a:prstGeom>
            <a:noFill/>
            <a:ln w="9525">
              <a:noFill/>
            </a:ln>
          </p:spPr>
          <p:txBody>
            <a:bodyPr wrap="none" anchor="t">
              <a:spAutoFit/>
            </a:bodyPr>
            <a:lstStyle/>
            <a:p>
              <a:pPr lvl="0" algn="ctr" eaLnBrk="0" hangingPunct="0">
                <a:buClr>
                  <a:srgbClr val="000000"/>
                </a:buClr>
                <a:buSzPct val="100000"/>
              </a:pPr>
              <a:r>
                <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p>
          </p:txBody>
        </p:sp>
      </p:grpSp>
      <p:grpSp>
        <p:nvGrpSpPr>
          <p:cNvPr id="90144" name="Group 352"/>
          <p:cNvGrpSpPr/>
          <p:nvPr/>
        </p:nvGrpSpPr>
        <p:grpSpPr>
          <a:xfrm>
            <a:off x="1651000" y="5181600"/>
            <a:ext cx="825500" cy="665163"/>
            <a:chOff x="1110" y="2656"/>
            <a:chExt cx="1549" cy="1351"/>
          </a:xfrm>
        </p:grpSpPr>
        <p:sp>
          <p:nvSpPr>
            <p:cNvPr id="90145" name="AutoShape 106"/>
            <p:cNvSpPr/>
            <p:nvPr/>
          </p:nvSpPr>
          <p:spPr>
            <a:xfrm>
              <a:off x="1123" y="2679"/>
              <a:ext cx="1536" cy="1328"/>
            </a:xfrm>
            <a:prstGeom prst="hexagon">
              <a:avLst>
                <a:gd name="adj" fmla="val 30891"/>
                <a:gd name="vf" fmla="val 115470"/>
              </a:avLst>
            </a:prstGeom>
            <a:solidFill>
              <a:srgbClr val="808080"/>
            </a:solidFill>
            <a:ln w="9525">
              <a:noFill/>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46" name="AutoShape 107"/>
            <p:cNvSpPr/>
            <p:nvPr/>
          </p:nvSpPr>
          <p:spPr>
            <a:xfrm>
              <a:off x="1110" y="2656"/>
              <a:ext cx="1536" cy="1328"/>
            </a:xfrm>
            <a:prstGeom prst="hexagon">
              <a:avLst>
                <a:gd name="adj" fmla="val 30891"/>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0000">
                  <a:srgbClr val="FFFFFF"/>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tileRect/>
            </a:gradFill>
            <a:ln w="9525" cap="flat" cmpd="sng">
              <a:solidFill>
                <a:srgbClr val="C0C0C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0147" name="AutoShape 108"/>
            <p:cNvSpPr/>
            <p:nvPr/>
          </p:nvSpPr>
          <p:spPr>
            <a:xfrm>
              <a:off x="1200" y="2736"/>
              <a:ext cx="1350" cy="1168"/>
            </a:xfrm>
            <a:prstGeom prst="hexagon">
              <a:avLst>
                <a:gd name="adj" fmla="val 30869"/>
                <a:gd name="vf" fmla="val 115470"/>
              </a:avLst>
            </a:prstGeom>
            <a:gradFill rotWithShape="1">
              <a:gsLst>
                <a:gs pos="0">
                  <a:srgbClr val="181847"/>
                </a:gs>
                <a:gs pos="100000">
                  <a:srgbClr val="333399"/>
                </a:gs>
              </a:gsLst>
              <a:lin ang="2700000"/>
              <a:tileRect/>
            </a:gradFill>
            <a:ln w="9525" cap="flat" cmpd="sng">
              <a:solidFill>
                <a:srgbClr val="00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90148" name="Line 109"/>
          <p:cNvSpPr/>
          <p:nvPr/>
        </p:nvSpPr>
        <p:spPr>
          <a:xfrm>
            <a:off x="2311400" y="5791200"/>
            <a:ext cx="5113338" cy="1588"/>
          </a:xfrm>
          <a:prstGeom prst="line">
            <a:avLst/>
          </a:prstGeom>
          <a:ln w="25400" cap="flat" cmpd="sng">
            <a:solidFill>
              <a:srgbClr val="C0C0C0"/>
            </a:solidFill>
            <a:prstDash val="sysDot"/>
            <a:round/>
            <a:headEnd type="none" w="med" len="med"/>
            <a:tailEnd type="oval"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149" name="Text Box 110"/>
          <p:cNvSpPr/>
          <p:nvPr/>
        </p:nvSpPr>
        <p:spPr>
          <a:xfrm>
            <a:off x="2559050" y="5257800"/>
            <a:ext cx="4624388" cy="457200"/>
          </a:xfrm>
          <a:prstGeom prst="rect">
            <a:avLst/>
          </a:prstGeom>
          <a:noFill/>
          <a:ln w="9525">
            <a:noFill/>
          </a:ln>
        </p:spPr>
        <p:txBody>
          <a:bodyPr anchor="t">
            <a:spAutoFit/>
          </a:bodyPr>
          <a:lstStyle/>
          <a:p>
            <a:pPr lvl="0" algn="ctr" eaLnBrk="0" hangingPunct="0">
              <a:buClr>
                <a:srgbClr val="000000"/>
              </a:buClr>
              <a:buSzPct val="100000"/>
            </a:pPr>
            <a:r>
              <a:rPr lang="zh-CN" altLang="en-US" sz="2400" b="0" dirty="0">
                <a:latin typeface="Arial" panose="020B0604020202020204" pitchFamily="34" charset="0"/>
                <a:ea typeface="微软雅黑" panose="020B0503020204020204" pitchFamily="34" charset="-122"/>
                <a:sym typeface="Arial" panose="020B0604020202020204" pitchFamily="34" charset="0"/>
              </a:rPr>
              <a:t>放任自流，置之不理。</a:t>
            </a:r>
          </a:p>
        </p:txBody>
      </p:sp>
      <p:sp>
        <p:nvSpPr>
          <p:cNvPr id="90150" name="Text Box 111"/>
          <p:cNvSpPr/>
          <p:nvPr/>
        </p:nvSpPr>
        <p:spPr>
          <a:xfrm>
            <a:off x="1878013" y="5280025"/>
            <a:ext cx="354012" cy="457200"/>
          </a:xfrm>
          <a:prstGeom prst="rect">
            <a:avLst/>
          </a:prstGeom>
          <a:noFill/>
          <a:ln w="9525">
            <a:noFill/>
          </a:ln>
        </p:spPr>
        <p:txBody>
          <a:bodyPr wrap="none" anchor="t">
            <a:spAutoFit/>
          </a:bodyPr>
          <a:lstStyle/>
          <a:p>
            <a:pPr lvl="0" algn="ctr" eaLnBrk="0" hangingPunct="0">
              <a:buClr>
                <a:srgbClr val="000000"/>
              </a:buClr>
              <a:buSzPct val="100000"/>
            </a:pPr>
            <a:r>
              <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p>
        </p:txBody>
      </p:sp>
      <p:sp>
        <p:nvSpPr>
          <p:cNvPr id="90151" name="Text Box 112"/>
          <p:cNvSpPr/>
          <p:nvPr/>
        </p:nvSpPr>
        <p:spPr>
          <a:xfrm>
            <a:off x="1868488" y="6096000"/>
            <a:ext cx="7429500" cy="457200"/>
          </a:xfrm>
          <a:prstGeom prst="rect">
            <a:avLst/>
          </a:prstGeom>
          <a:noFill/>
          <a:ln w="9525">
            <a:noFill/>
          </a:ln>
        </p:spPr>
        <p:txBody>
          <a:bodyPr anchor="t">
            <a:spAutoFit/>
          </a:bodyPr>
          <a:lstStyle/>
          <a:p>
            <a:pPr lvl="0" eaLnBrk="1" hangingPunct="1">
              <a:spcBef>
                <a:spcPct val="50000"/>
              </a:spcBef>
              <a:buClr>
                <a:srgbClr val="000000"/>
              </a:buClr>
              <a:buSzPct val="100000"/>
            </a:pPr>
            <a:r>
              <a:rPr lang="zh-CN" altLang="en-US" sz="2400" b="0" dirty="0">
                <a:solidFill>
                  <a:srgbClr val="FF0000"/>
                </a:solidFill>
                <a:latin typeface="Arial" panose="020B0604020202020204" pitchFamily="34" charset="0"/>
                <a:ea typeface="微软雅黑" panose="020B0503020204020204" pitchFamily="34" charset="-122"/>
                <a:sym typeface="Arial" panose="020B0604020202020204" pitchFamily="34" charset="0"/>
              </a:rPr>
              <a:t>安全检查五忌同样适用于质量检查、进度推进！</a:t>
            </a:r>
          </a:p>
        </p:txBody>
      </p:sp>
      <p:sp>
        <p:nvSpPr>
          <p:cNvPr id="3432"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0153" name="Rectangle 3"/>
          <p:cNvSpPr/>
          <p:nvPr/>
        </p:nvSpPr>
        <p:spPr>
          <a:xfrm>
            <a:off x="327025" y="304800"/>
            <a:ext cx="7750175" cy="457200"/>
          </a:xfrm>
          <a:prstGeom prst="rect">
            <a:avLst/>
          </a:prstGeom>
          <a:noFill/>
          <a:ln w="9525">
            <a:noFill/>
          </a:ln>
        </p:spPr>
        <p:txBody>
          <a:bodyPr anchor="t">
            <a:spAutoFit/>
          </a:bodyPr>
          <a:lstStyle/>
          <a:p>
            <a:pPr lvl="0" eaLnBrk="1" hangingPunct="1">
              <a:buClr>
                <a:srgbClr val="000000"/>
              </a:buClr>
              <a:buSzPct val="100000"/>
            </a:pPr>
            <a:r>
              <a:rPr lang="en-US" altLang="zh-CN"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2</a:t>
            </a:r>
            <a:r>
              <a:rPr lang="zh-CN" altLang="en-US"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、安全检查五忌</a:t>
            </a:r>
          </a:p>
        </p:txBody>
      </p:sp>
    </p:spTree>
  </p:cSld>
  <p:clrMapOvr>
    <a:masterClrMapping/>
  </p:clrMapOvr>
  <p:transition spd="slow" advClick="0" advTm="0">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72</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91138" name="Rectangle 4"/>
          <p:cNvSpPr/>
          <p:nvPr/>
        </p:nvSpPr>
        <p:spPr>
          <a:xfrm>
            <a:off x="685800" y="882585"/>
            <a:ext cx="8534400" cy="4819781"/>
          </a:xfrm>
          <a:prstGeom prst="rect">
            <a:avLst/>
          </a:prstGeom>
          <a:noFill/>
          <a:ln w="9525">
            <a:noFill/>
          </a:ln>
        </p:spPr>
        <p:txBody>
          <a:bodyPr anchor="ctr">
            <a:spAutoFit/>
          </a:bodyPr>
          <a:lstStyle/>
          <a:p>
            <a:pPr lvl="0" eaLnBrk="1" hangingPunct="1">
              <a:lnSpc>
                <a:spcPct val="120000"/>
              </a:lnSpc>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1)  </a:t>
            </a:r>
            <a:r>
              <a:rPr lang="zh-CN" altLang="en-US" sz="2400" b="0" dirty="0">
                <a:latin typeface="Arial" panose="020B0604020202020204" pitchFamily="34" charset="0"/>
                <a:ea typeface="微软雅黑" panose="020B0503020204020204" pitchFamily="34" charset="-122"/>
                <a:sym typeface="Arial" panose="020B0604020202020204" pitchFamily="34" charset="0"/>
              </a:rPr>
              <a:t>违章指挥</a:t>
            </a:r>
            <a:r>
              <a:rPr lang="zh-CN" altLang="en-US" sz="2000" b="0" dirty="0">
                <a:latin typeface="Arial" panose="020B0604020202020204" pitchFamily="34" charset="0"/>
                <a:ea typeface="微软雅黑" panose="020B0503020204020204" pitchFamily="34" charset="-122"/>
                <a:sym typeface="Arial" panose="020B0604020202020204" pitchFamily="34" charset="0"/>
              </a:rPr>
              <a:t/>
            </a:r>
            <a:br>
              <a:rPr lang="zh-CN" altLang="en-US" sz="2000" b="0" dirty="0">
                <a:latin typeface="Arial" panose="020B0604020202020204" pitchFamily="34" charset="0"/>
                <a:ea typeface="微软雅黑" panose="020B0503020204020204" pitchFamily="34" charset="-122"/>
                <a:sym typeface="Arial" panose="020B0604020202020204" pitchFamily="34" charset="0"/>
              </a:rPr>
            </a:br>
            <a:r>
              <a:rPr lang="zh-CN" altLang="en-US" sz="2000" b="0" dirty="0">
                <a:latin typeface="Arial" panose="020B0604020202020204" pitchFamily="34" charset="0"/>
                <a:ea typeface="微软雅黑" panose="020B0503020204020204" pitchFamily="34" charset="-122"/>
                <a:sym typeface="Arial" panose="020B0604020202020204" pitchFamily="34" charset="0"/>
              </a:rPr>
              <a:t>       企业负责人和</a:t>
            </a:r>
            <a:r>
              <a:rPr lang="zh-CN" altLang="en-US" sz="2000" b="0" u="sng" dirty="0">
                <a:latin typeface="Arial" panose="020B0604020202020204" pitchFamily="34" charset="0"/>
                <a:ea typeface="微软雅黑" panose="020B0503020204020204" pitchFamily="34" charset="-122"/>
                <a:sym typeface="Arial" panose="020B0604020202020204" pitchFamily="34" charset="0"/>
              </a:rPr>
              <a:t>有关管理人员</a:t>
            </a:r>
            <a:r>
              <a:rPr lang="zh-CN" altLang="en-US" sz="2000" b="0" dirty="0">
                <a:latin typeface="Arial" panose="020B0604020202020204" pitchFamily="34" charset="0"/>
                <a:ea typeface="微软雅黑" panose="020B0503020204020204" pitchFamily="34" charset="-122"/>
                <a:sym typeface="Arial" panose="020B0604020202020204" pitchFamily="34" charset="0"/>
              </a:rPr>
              <a:t>法制观念淡薄，缺乏安全知识，思想上存有侥幸心理，对国家、集体的财产和人民群众的生命安全不负责任。明知不符合安全生产有关条件，仍指挥作业人员冒险作业。</a:t>
            </a:r>
            <a:br>
              <a:rPr lang="zh-CN" altLang="en-US" sz="2000" b="0" dirty="0">
                <a:latin typeface="Arial" panose="020B0604020202020204" pitchFamily="34" charset="0"/>
                <a:ea typeface="微软雅黑" panose="020B0503020204020204" pitchFamily="34" charset="-122"/>
                <a:sym typeface="Arial" panose="020B0604020202020204" pitchFamily="34" charset="0"/>
              </a:rPr>
            </a:br>
            <a:r>
              <a:rPr lang="en-US" altLang="zh-CN" sz="2400" b="0" dirty="0">
                <a:latin typeface="Arial" panose="020B0604020202020204" pitchFamily="34" charset="0"/>
                <a:ea typeface="微软雅黑" panose="020B0503020204020204" pitchFamily="34" charset="-122"/>
                <a:sym typeface="Arial" panose="020B0604020202020204" pitchFamily="34" charset="0"/>
              </a:rPr>
              <a:t>2)  </a:t>
            </a:r>
            <a:r>
              <a:rPr lang="zh-CN" altLang="en-US" sz="2400" b="0" dirty="0">
                <a:latin typeface="Arial" panose="020B0604020202020204" pitchFamily="34" charset="0"/>
                <a:ea typeface="微软雅黑" panose="020B0503020204020204" pitchFamily="34" charset="-122"/>
                <a:sym typeface="Arial" panose="020B0604020202020204" pitchFamily="34" charset="0"/>
              </a:rPr>
              <a:t>违章作业</a:t>
            </a:r>
            <a:br>
              <a:rPr lang="zh-CN" altLang="en-US" sz="2400" b="0" dirty="0">
                <a:latin typeface="Arial" panose="020B0604020202020204" pitchFamily="34" charset="0"/>
                <a:ea typeface="微软雅黑" panose="020B0503020204020204" pitchFamily="34" charset="-122"/>
                <a:sym typeface="Arial" panose="020B0604020202020204" pitchFamily="34" charset="0"/>
              </a:rPr>
            </a:br>
            <a:r>
              <a:rPr lang="zh-CN" altLang="en-US" sz="2400" b="0" dirty="0">
                <a:latin typeface="Arial" panose="020B0604020202020204" pitchFamily="34" charset="0"/>
                <a:ea typeface="微软雅黑" panose="020B0503020204020204" pitchFamily="34" charset="-122"/>
                <a:sym typeface="Arial" panose="020B0604020202020204" pitchFamily="34" charset="0"/>
              </a:rPr>
              <a:t>   </a:t>
            </a:r>
            <a:r>
              <a:rPr lang="zh-CN" altLang="en-US" sz="2000" b="0" dirty="0">
                <a:latin typeface="Arial" panose="020B0604020202020204" pitchFamily="34" charset="0"/>
                <a:ea typeface="微软雅黑" panose="020B0503020204020204" pitchFamily="34" charset="-122"/>
                <a:sym typeface="Arial" panose="020B0604020202020204" pitchFamily="34" charset="0"/>
              </a:rPr>
              <a:t>作业人员没有安全生产常识，不懂安全生产规章制度和操作规程，或者在知道基本安全知识的情况下。在作业过程中，违反安全生产规章制度和操作规程，不顾国家、集体的财产和他人、自己的生命安全，擅自作业，冒险蛮干。</a:t>
            </a:r>
            <a:br>
              <a:rPr lang="zh-CN" altLang="en-US" sz="2000" b="0" dirty="0">
                <a:latin typeface="Arial" panose="020B0604020202020204" pitchFamily="34" charset="0"/>
                <a:ea typeface="微软雅黑" panose="020B0503020204020204" pitchFamily="34" charset="-122"/>
                <a:sym typeface="Arial" panose="020B0604020202020204" pitchFamily="34" charset="0"/>
              </a:rPr>
            </a:br>
            <a:r>
              <a:rPr lang="en-US" altLang="zh-CN" sz="2400" b="0" dirty="0">
                <a:latin typeface="Arial" panose="020B0604020202020204" pitchFamily="34" charset="0"/>
                <a:ea typeface="微软雅黑" panose="020B0503020204020204" pitchFamily="34" charset="-122"/>
                <a:sym typeface="Arial" panose="020B0604020202020204" pitchFamily="34" charset="0"/>
              </a:rPr>
              <a:t>3)  </a:t>
            </a:r>
            <a:r>
              <a:rPr lang="zh-CN" altLang="en-US" sz="2400" b="0" dirty="0">
                <a:latin typeface="Arial" panose="020B0604020202020204" pitchFamily="34" charset="0"/>
                <a:ea typeface="微软雅黑" panose="020B0503020204020204" pitchFamily="34" charset="-122"/>
                <a:sym typeface="Arial" panose="020B0604020202020204" pitchFamily="34" charset="0"/>
              </a:rPr>
              <a:t>违反劳动纪律</a:t>
            </a:r>
            <a:r>
              <a:rPr lang="zh-CN" altLang="en-US" sz="2000" b="0" dirty="0">
                <a:latin typeface="Arial" panose="020B0604020202020204" pitchFamily="34" charset="0"/>
                <a:ea typeface="微软雅黑" panose="020B0503020204020204" pitchFamily="34" charset="-122"/>
                <a:sym typeface="Arial" panose="020B0604020202020204" pitchFamily="34" charset="0"/>
              </a:rPr>
              <a:t/>
            </a:r>
            <a:br>
              <a:rPr lang="zh-CN" altLang="en-US" sz="2000" b="0" dirty="0">
                <a:latin typeface="Arial" panose="020B0604020202020204" pitchFamily="34" charset="0"/>
                <a:ea typeface="微软雅黑" panose="020B0503020204020204" pitchFamily="34" charset="-122"/>
                <a:sym typeface="Arial" panose="020B0604020202020204" pitchFamily="34" charset="0"/>
              </a:rPr>
            </a:br>
            <a:r>
              <a:rPr lang="zh-CN" altLang="en-US" sz="2000" b="0" dirty="0">
                <a:latin typeface="Arial" panose="020B0604020202020204" pitchFamily="34" charset="0"/>
                <a:ea typeface="微软雅黑" panose="020B0503020204020204" pitchFamily="34" charset="-122"/>
                <a:sym typeface="Arial" panose="020B0604020202020204" pitchFamily="34" charset="0"/>
              </a:rPr>
              <a:t>      上班时不知道劳动纪律，或者不遵守劳动纪律，违反劳动纪律进行冒险作业，造成不安全因素。</a:t>
            </a:r>
          </a:p>
        </p:txBody>
      </p:sp>
      <p:sp>
        <p:nvSpPr>
          <p:cNvPr id="3438"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140" name="Rectangle 3"/>
          <p:cNvSpPr/>
          <p:nvPr/>
        </p:nvSpPr>
        <p:spPr>
          <a:xfrm>
            <a:off x="327025" y="304800"/>
            <a:ext cx="7750175" cy="457200"/>
          </a:xfrm>
          <a:prstGeom prst="rect">
            <a:avLst/>
          </a:prstGeom>
          <a:noFill/>
          <a:ln w="9525">
            <a:noFill/>
          </a:ln>
        </p:spPr>
        <p:txBody>
          <a:bodyPr anchor="t">
            <a:spAutoFit/>
          </a:bodyPr>
          <a:lstStyle/>
          <a:p>
            <a:pPr lvl="0" eaLnBrk="1" hangingPunct="1">
              <a:buClr>
                <a:srgbClr val="000000"/>
              </a:buClr>
              <a:buSzPct val="100000"/>
            </a:pPr>
            <a:r>
              <a:rPr lang="en-US" altLang="zh-CN"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3</a:t>
            </a:r>
            <a:r>
              <a:rPr lang="zh-CN" altLang="en-US"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、杜绝“三违”现象</a:t>
            </a:r>
          </a:p>
        </p:txBody>
      </p:sp>
    </p:spTree>
  </p:cSld>
  <p:clrMapOvr>
    <a:masterClrMapping/>
  </p:clrMapOvr>
  <p:transition spd="slow" advClick="0" advTm="0">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73</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92162" name="Rectangle 2"/>
          <p:cNvSpPr/>
          <p:nvPr/>
        </p:nvSpPr>
        <p:spPr>
          <a:xfrm>
            <a:off x="457200" y="1102212"/>
            <a:ext cx="8840788" cy="2492990"/>
          </a:xfrm>
          <a:prstGeom prst="rect">
            <a:avLst/>
          </a:prstGeom>
          <a:noFill/>
          <a:ln w="9525">
            <a:noFill/>
          </a:ln>
        </p:spPr>
        <p:txBody>
          <a:bodyPr anchor="ctr">
            <a:spAutoFit/>
          </a:bodyPr>
          <a:lstStyle/>
          <a:p>
            <a:pPr lvl="0" eaLnBrk="1" hangingPunct="1">
              <a:lnSpc>
                <a:spcPct val="130000"/>
              </a:lnSpc>
              <a:spcBef>
                <a:spcPct val="30000"/>
              </a:spcBef>
              <a:buClr>
                <a:srgbClr val="000000"/>
              </a:buClr>
              <a:buSzPct val="100000"/>
            </a:pPr>
            <a:r>
              <a:rPr lang="en-US" altLang="zh-CN" sz="2400" b="0" dirty="0">
                <a:latin typeface="Arial" panose="020B0604020202020204" pitchFamily="34" charset="0"/>
                <a:ea typeface="微软雅黑" panose="020B0503020204020204" pitchFamily="34" charset="-122"/>
                <a:sym typeface="Arial" panose="020B0604020202020204" pitchFamily="34" charset="0"/>
              </a:rPr>
              <a:t>■</a:t>
            </a:r>
            <a:r>
              <a:rPr lang="zh-CN" altLang="en-US" sz="2400" b="0" dirty="0">
                <a:latin typeface="Arial" panose="020B0604020202020204" pitchFamily="34" charset="0"/>
                <a:ea typeface="微软雅黑" panose="020B0503020204020204" pitchFamily="34" charset="-122"/>
                <a:sym typeface="Arial" panose="020B0604020202020204" pitchFamily="34" charset="0"/>
              </a:rPr>
              <a:t>三不伤害就是指“不伤害自己、不伤害别人、不被别人伤害。”</a:t>
            </a:r>
            <a:br>
              <a:rPr lang="zh-CN" altLang="en-US" sz="2400" b="0" dirty="0">
                <a:latin typeface="Arial" panose="020B0604020202020204" pitchFamily="34" charset="0"/>
                <a:ea typeface="微软雅黑" panose="020B0503020204020204" pitchFamily="34" charset="-122"/>
                <a:sym typeface="Arial" panose="020B0604020202020204" pitchFamily="34" charset="0"/>
              </a:rPr>
            </a:br>
            <a:r>
              <a:rPr lang="zh-CN" altLang="en-US" sz="2400" b="0" dirty="0">
                <a:latin typeface="Arial" panose="020B0604020202020204" pitchFamily="34" charset="0"/>
                <a:ea typeface="微软雅黑" panose="020B0503020204020204" pitchFamily="34" charset="-122"/>
                <a:sym typeface="Arial" panose="020B0604020202020204" pitchFamily="34" charset="0"/>
              </a:rPr>
              <a:t>       首先确保自己不违章，保证不伤害到自己，不去伤害到别人。要做到不被别人伤害，这就要求我们要有良好的自我保护意识，要及时制止他人违章。制止他人违章既保护了自己，也保护了他人，同时也保护了别的许多人。</a:t>
            </a:r>
          </a:p>
        </p:txBody>
      </p:sp>
      <p:sp>
        <p:nvSpPr>
          <p:cNvPr id="3444" name="Rectangle 6"/>
          <p:cNvSpPr>
            <a:spLocks noChangeArrowheads="1"/>
          </p:cNvSpPr>
          <p:nvPr/>
        </p:nvSpPr>
        <p:spPr bwMode="auto">
          <a:xfrm>
            <a:off x="0" y="304800"/>
            <a:ext cx="6248400" cy="53340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2164" name="Rectangle 3"/>
          <p:cNvSpPr/>
          <p:nvPr/>
        </p:nvSpPr>
        <p:spPr>
          <a:xfrm>
            <a:off x="327025" y="304800"/>
            <a:ext cx="7750175" cy="457200"/>
          </a:xfrm>
          <a:prstGeom prst="rect">
            <a:avLst/>
          </a:prstGeom>
          <a:noFill/>
          <a:ln w="9525">
            <a:noFill/>
          </a:ln>
        </p:spPr>
        <p:txBody>
          <a:bodyPr anchor="t">
            <a:spAutoFit/>
          </a:bodyPr>
          <a:lstStyle/>
          <a:p>
            <a:pPr lvl="0" eaLnBrk="1" hangingPunct="1">
              <a:buClr>
                <a:srgbClr val="000000"/>
              </a:buClr>
              <a:buSzPct val="100000"/>
            </a:pPr>
            <a:r>
              <a:rPr lang="en-US" altLang="zh-CN"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4</a:t>
            </a:r>
            <a:r>
              <a:rPr lang="zh-CN" altLang="en-US" sz="2400" b="0" dirty="0">
                <a:solidFill>
                  <a:srgbClr val="0066CC"/>
                </a:solidFill>
                <a:latin typeface="Arial" panose="020B0604020202020204" pitchFamily="34" charset="0"/>
                <a:ea typeface="微软雅黑" panose="020B0503020204020204" pitchFamily="34" charset="-122"/>
                <a:sym typeface="Arial" panose="020B0604020202020204" pitchFamily="34" charset="0"/>
              </a:rPr>
              <a:t>、做到“三不伤害”</a:t>
            </a:r>
          </a:p>
        </p:txBody>
      </p:sp>
    </p:spTree>
  </p:cSld>
  <p:clrMapOvr>
    <a:masterClrMapping/>
  </p:clrMapOvr>
  <p:transition spd="slow" advClick="0" advTm="0">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s://timgsa.baidu.com/timg?image&amp;quality=80&amp;size=b9999_10000&amp;sec=1528970923744&amp;di=3eb9f0420a41cf10cdb0c37f14e25bf9&amp;imgtype=0&amp;src=http%3A%2F%2Fimgsrc.baidu.com%2Fimage%2Fc0%253Dpixel_huitu%252C0%252C0%252C294%252C40%2Fsign%3Da4c5f774c18065386fe7ac53fea5c428%2Fd4628535e5dde711a73931ccacefce1b9d166124.jpg"/>
          <p:cNvPicPr>
            <a:picLocks noChangeAspect="1"/>
          </p:cNvPicPr>
          <p:nvPr/>
        </p:nvPicPr>
        <p:blipFill>
          <a:blip r:embed="rId3"/>
          <a:srcRect t="24489" b="46416"/>
          <a:stretch>
            <a:fillRect/>
          </a:stretch>
        </p:blipFill>
        <p:spPr>
          <a:xfrm>
            <a:off x="1588" y="0"/>
            <a:ext cx="9904412" cy="1911350"/>
          </a:xfrm>
          <a:prstGeom prst="rect">
            <a:avLst/>
          </a:prstGeom>
          <a:noFill/>
          <a:ln w="9525">
            <a:noFill/>
          </a:ln>
        </p:spPr>
      </p:pic>
      <p:grpSp>
        <p:nvGrpSpPr>
          <p:cNvPr id="56322" name="组合 7"/>
          <p:cNvGrpSpPr/>
          <p:nvPr/>
        </p:nvGrpSpPr>
        <p:grpSpPr>
          <a:xfrm>
            <a:off x="20638" y="2084388"/>
            <a:ext cx="9685337" cy="460375"/>
            <a:chOff x="0" y="221272"/>
            <a:chExt cx="11920206" cy="566194"/>
          </a:xfrm>
        </p:grpSpPr>
        <p:sp>
          <p:nvSpPr>
            <p:cNvPr id="9" name="标题 2"/>
            <p:cNvSpPr txBox="1"/>
            <p:nvPr/>
          </p:nvSpPr>
          <p:spPr>
            <a:xfrm>
              <a:off x="623265" y="231033"/>
              <a:ext cx="11296941" cy="4256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zh-CN" altLang="en-US" sz="4000">
                  <a:solidFill>
                    <a:srgbClr val="000000">
                      <a:lumMod val="95000"/>
                      <a:lumOff val="5000"/>
                    </a:srgbClr>
                  </a:solidFill>
                  <a:latin typeface="Arial" panose="020B0604020202020204" pitchFamily="34" charset="0"/>
                  <a:ea typeface="微软雅黑" panose="020B0503020204020204" pitchFamily="34" charset="-122"/>
                  <a:cs typeface="Kartika" pitchFamily="18" charset="0"/>
                  <a:sym typeface="Arial" panose="020B0604020202020204" pitchFamily="34" charset="0"/>
                </a:rPr>
                <a:t>八、异常情况紧急对应流程</a:t>
              </a:r>
            </a:p>
          </p:txBody>
        </p:sp>
        <p:sp>
          <p:nvSpPr>
            <p:cNvPr id="10" name="矩形 9"/>
            <p:cNvSpPr/>
            <p:nvPr/>
          </p:nvSpPr>
          <p:spPr>
            <a:xfrm>
              <a:off x="0" y="221272"/>
              <a:ext cx="482591" cy="56619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146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pic>
        <p:nvPicPr>
          <p:cNvPr id="27" name="Picture 3" descr="A~CXHBSXKD%EP`HU~T~0DS7"/>
          <p:cNvPicPr>
            <a:picLocks noChangeAspect="1" noChangeArrowheads="1"/>
          </p:cNvPicPr>
          <p:nvPr/>
        </p:nvPicPr>
        <p:blipFill rotWithShape="1">
          <a:blip r:embed="rId4"/>
          <a:srcRect t="11523" b="11523"/>
          <a:stretch>
            <a:fillRect/>
          </a:stretch>
        </p:blipFill>
        <p:spPr bwMode="auto">
          <a:xfrm>
            <a:off x="6320978" y="3427803"/>
            <a:ext cx="3384550" cy="1911417"/>
          </a:xfrm>
          <a:prstGeom prst="parallelogram">
            <a:avLst/>
          </a:prstGeom>
          <a:noFill/>
          <a:ln>
            <a:noFill/>
          </a:ln>
          <a:effectLst>
            <a:outerShdw blurRad="50800" dist="38100" dir="2700000" algn="tl" rotWithShape="0">
              <a:prstClr val="black">
                <a:alpha val="40000"/>
              </a:prstClr>
            </a:outerShdw>
          </a:effectLst>
        </p:spPr>
      </p:pic>
      <p:sp>
        <p:nvSpPr>
          <p:cNvPr id="13" name="Rectangle 9"/>
          <p:cNvSpPr>
            <a:spLocks noChangeArrowheads="1"/>
          </p:cNvSpPr>
          <p:nvPr/>
        </p:nvSpPr>
        <p:spPr bwMode="auto">
          <a:xfrm>
            <a:off x="412751" y="3413318"/>
            <a:ext cx="6218238" cy="2246769"/>
          </a:xfrm>
          <a:prstGeom prst="rect">
            <a:avLst/>
          </a:prstGeom>
          <a:noFill/>
          <a:ln>
            <a:noFill/>
          </a:ln>
          <a:effectLst/>
        </p:spPr>
        <p:txBody>
          <a:bodyPr wrap="square">
            <a:spAutoFit/>
          </a:bodyPr>
          <a:lstStyle/>
          <a:p>
            <a:pPr marL="342900" lvl="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各类事件紧急情况联络图（公司级</a:t>
            </a:r>
            <a:r>
              <a:rPr lang="zh-CN" altLang="en-US" sz="2800" smtClean="0">
                <a:solidFill>
                  <a:srgbClr val="000000"/>
                </a:solidFill>
                <a:latin typeface="Arial" panose="020B0604020202020204" pitchFamily="34" charset="0"/>
                <a:ea typeface="微软雅黑" panose="020B0503020204020204" pitchFamily="34" charset="-122"/>
                <a:sym typeface="Arial" panose="020B0604020202020204" pitchFamily="34" charset="0"/>
              </a:rPr>
              <a:t>）</a:t>
            </a:r>
            <a:endParaRPr lang="en-US" altLang="zh-CN" sz="2800" smtClean="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员工异常事项紧急联络图</a:t>
            </a:r>
            <a:r>
              <a:rPr lang="en-US" altLang="zh-CN" sz="2800">
                <a:solidFill>
                  <a:srgbClr val="000000"/>
                </a:solidFill>
                <a:latin typeface="Arial" panose="020B0604020202020204" pitchFamily="34" charset="0"/>
                <a:ea typeface="微软雅黑" panose="020B0503020204020204" pitchFamily="34" charset="-122"/>
                <a:sym typeface="Arial" panose="020B0604020202020204" pitchFamily="34" charset="0"/>
              </a:rPr>
              <a:t>(</a:t>
            </a: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公司级） </a:t>
            </a: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异常情况紧急应对联络表（部门级） </a:t>
            </a:r>
          </a:p>
          <a:p>
            <a:pPr marL="342900" indent="-342900">
              <a:buClr>
                <a:srgbClr val="000000"/>
              </a:buClr>
              <a:buSzPct val="100000"/>
              <a:buFont typeface="Wingdings" panose="05000000000000000000" pitchFamily="2" charset="2"/>
              <a:buChar char="n"/>
            </a:pPr>
            <a:r>
              <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rPr>
              <a:t>施工现场发生事故紧急联络流程 </a:t>
            </a:r>
          </a:p>
          <a:p>
            <a:pPr marL="342900" lvl="0" indent="-342900">
              <a:buClr>
                <a:srgbClr val="000000"/>
              </a:buClr>
              <a:buSzPct val="100000"/>
              <a:buFont typeface="Wingdings" panose="05000000000000000000" pitchFamily="2" charset="2"/>
              <a:buChar char="n"/>
            </a:pPr>
            <a:endParaRPr lang="zh-CN" altLang="en-US" sz="28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75</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95234" name="Picture 2"/>
          <p:cNvPicPr preferRelativeResize="0"/>
          <p:nvPr/>
        </p:nvPicPr>
        <p:blipFill>
          <a:blip r:embed="rId3"/>
          <a:stretch>
            <a:fillRect/>
          </a:stretch>
        </p:blipFill>
        <p:spPr>
          <a:xfrm>
            <a:off x="0" y="0"/>
            <a:ext cx="9906000" cy="6858000"/>
          </a:xfrm>
          <a:prstGeom prst="rect">
            <a:avLst/>
          </a:prstGeom>
          <a:noFill/>
          <a:ln w="9525">
            <a:noFill/>
          </a:ln>
        </p:spPr>
      </p:pic>
      <p:sp>
        <p:nvSpPr>
          <p:cNvPr id="95235" name="Rectangle 3"/>
          <p:cNvSpPr/>
          <p:nvPr/>
        </p:nvSpPr>
        <p:spPr>
          <a:xfrm>
            <a:off x="152400" y="223838"/>
            <a:ext cx="381000" cy="436562"/>
          </a:xfrm>
          <a:prstGeom prst="rect">
            <a:avLst/>
          </a:prstGeom>
          <a:noFill/>
          <a:ln w="9525" cap="flat" cmpd="sng">
            <a:solidFill>
              <a:srgbClr val="000000"/>
            </a:solidFill>
            <a:prstDash val="solid"/>
            <a:miter/>
            <a:headEnd type="none" w="med" len="med"/>
            <a:tailEnd type="none" w="med" len="med"/>
          </a:ln>
        </p:spPr>
        <p:txBody>
          <a:bodyPr lIns="0" tIns="0" rIns="0" bIns="0" anchor="ctr">
            <a:spAutoFit/>
          </a:bodyPr>
          <a:lstStyle/>
          <a:p>
            <a:pPr lvl="0" algn="ctr" eaLnBrk="1" hangingPunct="1">
              <a:spcBef>
                <a:spcPct val="5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1</a:t>
            </a:r>
          </a:p>
        </p:txBody>
      </p:sp>
      <p:sp>
        <p:nvSpPr>
          <p:cNvPr id="95236" name="Rectangle 4"/>
          <p:cNvSpPr/>
          <p:nvPr/>
        </p:nvSpPr>
        <p:spPr>
          <a:xfrm>
            <a:off x="152400" y="3276600"/>
            <a:ext cx="1066800" cy="2667000"/>
          </a:xfrm>
          <a:prstGeom prst="rect">
            <a:avLst/>
          </a:prstGeom>
          <a:noFill/>
          <a:ln w="19050"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5237" name="矩形 5"/>
          <p:cNvSpPr/>
          <p:nvPr/>
        </p:nvSpPr>
        <p:spPr>
          <a:xfrm>
            <a:off x="136525" y="25400"/>
            <a:ext cx="1871663" cy="153988"/>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76</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96258" name="Picture 2"/>
          <p:cNvPicPr preferRelativeResize="0"/>
          <p:nvPr/>
        </p:nvPicPr>
        <p:blipFill>
          <a:blip r:embed="rId3"/>
          <a:stretch>
            <a:fillRect/>
          </a:stretch>
        </p:blipFill>
        <p:spPr>
          <a:xfrm>
            <a:off x="0" y="0"/>
            <a:ext cx="9906000" cy="6750050"/>
          </a:xfrm>
          <a:prstGeom prst="rect">
            <a:avLst/>
          </a:prstGeom>
          <a:noFill/>
          <a:ln w="9525">
            <a:noFill/>
          </a:ln>
        </p:spPr>
      </p:pic>
      <p:sp>
        <p:nvSpPr>
          <p:cNvPr id="96259" name="Rectangle 3"/>
          <p:cNvSpPr/>
          <p:nvPr/>
        </p:nvSpPr>
        <p:spPr>
          <a:xfrm>
            <a:off x="609600" y="76200"/>
            <a:ext cx="381000" cy="436563"/>
          </a:xfrm>
          <a:prstGeom prst="rect">
            <a:avLst/>
          </a:prstGeom>
          <a:solidFill>
            <a:srgbClr val="FFFFFF"/>
          </a:solidFill>
          <a:ln w="9525" cap="flat" cmpd="sng">
            <a:solidFill>
              <a:srgbClr val="000000"/>
            </a:solidFill>
            <a:prstDash val="solid"/>
            <a:miter/>
            <a:headEnd type="none" w="med" len="med"/>
            <a:tailEnd type="none" w="med" len="med"/>
          </a:ln>
        </p:spPr>
        <p:txBody>
          <a:bodyPr lIns="0" tIns="0" rIns="0" bIns="0" anchor="ctr">
            <a:spAutoFit/>
          </a:bodyPr>
          <a:lstStyle/>
          <a:p>
            <a:pPr lvl="0" algn="ctr" eaLnBrk="1" hangingPunct="1">
              <a:spcBef>
                <a:spcPct val="5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2</a:t>
            </a:r>
          </a:p>
        </p:txBody>
      </p:sp>
      <p:sp>
        <p:nvSpPr>
          <p:cNvPr id="96260" name="Rectangle 4"/>
          <p:cNvSpPr/>
          <p:nvPr/>
        </p:nvSpPr>
        <p:spPr>
          <a:xfrm>
            <a:off x="38100" y="725488"/>
            <a:ext cx="685800" cy="5486400"/>
          </a:xfrm>
          <a:prstGeom prst="rect">
            <a:avLst/>
          </a:prstGeom>
          <a:noFill/>
          <a:ln w="19050"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77</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97282" name="Picture 2"/>
          <p:cNvPicPr preferRelativeResize="0"/>
          <p:nvPr/>
        </p:nvPicPr>
        <p:blipFill>
          <a:blip r:embed="rId3"/>
          <a:stretch>
            <a:fillRect/>
          </a:stretch>
        </p:blipFill>
        <p:spPr>
          <a:xfrm>
            <a:off x="990600" y="0"/>
            <a:ext cx="8218488" cy="6858000"/>
          </a:xfrm>
          <a:prstGeom prst="rect">
            <a:avLst/>
          </a:prstGeom>
          <a:noFill/>
          <a:ln w="9525">
            <a:noFill/>
          </a:ln>
        </p:spPr>
      </p:pic>
      <p:sp>
        <p:nvSpPr>
          <p:cNvPr id="97283" name="Rectangle 3"/>
          <p:cNvSpPr/>
          <p:nvPr/>
        </p:nvSpPr>
        <p:spPr>
          <a:xfrm>
            <a:off x="382588" y="125413"/>
            <a:ext cx="379412" cy="436562"/>
          </a:xfrm>
          <a:prstGeom prst="rect">
            <a:avLst/>
          </a:prstGeom>
          <a:noFill/>
          <a:ln w="9525" cap="flat" cmpd="sng">
            <a:solidFill>
              <a:srgbClr val="000000"/>
            </a:solidFill>
            <a:prstDash val="solid"/>
            <a:miter/>
            <a:headEnd type="none" w="med" len="med"/>
            <a:tailEnd type="none" w="med" len="med"/>
          </a:ln>
        </p:spPr>
        <p:txBody>
          <a:bodyPr lIns="0" tIns="0" rIns="0" bIns="0" anchor="ctr">
            <a:spAutoFit/>
          </a:bodyPr>
          <a:lstStyle/>
          <a:p>
            <a:pPr lvl="0" algn="ctr" eaLnBrk="1" hangingPunct="1">
              <a:spcBef>
                <a:spcPct val="5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3</a:t>
            </a:r>
          </a:p>
        </p:txBody>
      </p:sp>
      <p:sp>
        <p:nvSpPr>
          <p:cNvPr id="97284" name="Rectangle 4"/>
          <p:cNvSpPr/>
          <p:nvPr/>
        </p:nvSpPr>
        <p:spPr>
          <a:xfrm>
            <a:off x="1295400" y="877888"/>
            <a:ext cx="914400" cy="4572000"/>
          </a:xfrm>
          <a:prstGeom prst="rect">
            <a:avLst/>
          </a:prstGeom>
          <a:noFill/>
          <a:ln w="19050" cap="flat" cmpd="sng">
            <a:solidFill>
              <a:srgbClr val="FF0000"/>
            </a:solidFill>
            <a:prstDash val="solid"/>
            <a:miter/>
            <a:headEnd type="none" w="med" len="med"/>
            <a:tailEnd type="none" w="med" len="med"/>
          </a:ln>
        </p:spPr>
        <p:txBody>
          <a:bodyPr wrap="none" anchor="ctr"/>
          <a:lstStyle/>
          <a:p>
            <a:pPr lvl="0" eaLnBrk="1" hangingPunct="1">
              <a:buClr>
                <a:srgbClr val="000000"/>
              </a:buClr>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7285" name="矩形 1"/>
          <p:cNvSpPr/>
          <p:nvPr/>
        </p:nvSpPr>
        <p:spPr>
          <a:xfrm>
            <a:off x="2289175" y="5732463"/>
            <a:ext cx="1223963" cy="781050"/>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7286" name="矩形 6"/>
          <p:cNvSpPr/>
          <p:nvPr/>
        </p:nvSpPr>
        <p:spPr>
          <a:xfrm>
            <a:off x="6824663" y="5732463"/>
            <a:ext cx="1657350" cy="854075"/>
          </a:xfrm>
          <a:prstGeom prst="rect">
            <a:avLst/>
          </a:prstGeom>
          <a:solidFill>
            <a:schemeClr val="bg1"/>
          </a:solidFill>
          <a:ln w="9525">
            <a:noFill/>
          </a:ln>
        </p:spPr>
        <p:txBody>
          <a:bodyPr anchor="t"/>
          <a:lstStyle/>
          <a:p>
            <a:pPr lvl="0" eaLnBrk="1" hangingPunct="1">
              <a:buSzPct val="100000"/>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78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98306" name="Group 424"/>
          <p:cNvGrpSpPr/>
          <p:nvPr/>
        </p:nvGrpSpPr>
        <p:grpSpPr>
          <a:xfrm>
            <a:off x="2395538" y="188913"/>
            <a:ext cx="5351462" cy="5953125"/>
            <a:chOff x="1509" y="119"/>
            <a:chExt cx="3371" cy="3750"/>
          </a:xfrm>
        </p:grpSpPr>
        <p:sp>
          <p:nvSpPr>
            <p:cNvPr id="98307" name="Line 5"/>
            <p:cNvSpPr/>
            <p:nvPr/>
          </p:nvSpPr>
          <p:spPr>
            <a:xfrm>
              <a:off x="2698" y="1009"/>
              <a:ext cx="0" cy="172"/>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08" name="Text Box 6"/>
            <p:cNvSpPr/>
            <p:nvPr/>
          </p:nvSpPr>
          <p:spPr>
            <a:xfrm>
              <a:off x="2476" y="1188"/>
              <a:ext cx="464" cy="233"/>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施工工人发现者</a:t>
              </a:r>
            </a:p>
          </p:txBody>
        </p:sp>
        <p:sp>
          <p:nvSpPr>
            <p:cNvPr id="98309" name="AutoShape 9"/>
            <p:cNvSpPr/>
            <p:nvPr/>
          </p:nvSpPr>
          <p:spPr>
            <a:xfrm>
              <a:off x="2376" y="2082"/>
              <a:ext cx="622" cy="444"/>
            </a:xfrm>
            <a:prstGeom prst="diamond">
              <a:avLst/>
            </a:prstGeom>
            <a:solidFill>
              <a:srgbClr val="BBE0E3"/>
            </a:solidFill>
            <a:ln w="9525" cap="flat" cmpd="sng">
              <a:solidFill>
                <a:srgbClr val="000000"/>
              </a:solidFill>
              <a:prstDash val="solid"/>
              <a:miter/>
              <a:headEnd type="none" w="med" len="med"/>
              <a:tailEnd type="none" w="med" len="med"/>
            </a:ln>
          </p:spPr>
          <p:txBody>
            <a:bodyPr wrap="none" anchor="ctr"/>
            <a:lstStyle/>
            <a:p>
              <a:pPr lvl="0" algn="ctr" eaLnBrk="1" hangingPunct="1">
                <a:buClr>
                  <a:srgbClr val="000000"/>
                </a:buClr>
                <a:buSzPct val="100000"/>
              </a:pPr>
              <a:r>
                <a:rPr lang="zh-CN" altLang="en-US" sz="1400" dirty="0">
                  <a:latin typeface="Arial" panose="020B0604020202020204" pitchFamily="34" charset="0"/>
                  <a:ea typeface="微软雅黑" panose="020B0503020204020204" pitchFamily="34" charset="-122"/>
                  <a:sym typeface="Arial" panose="020B0604020202020204" pitchFamily="34" charset="0"/>
                </a:rPr>
                <a:t>项目担当</a:t>
              </a:r>
            </a:p>
          </p:txBody>
        </p:sp>
        <p:sp>
          <p:nvSpPr>
            <p:cNvPr id="98310" name="AutoShape 14"/>
            <p:cNvSpPr/>
            <p:nvPr/>
          </p:nvSpPr>
          <p:spPr>
            <a:xfrm>
              <a:off x="2390" y="546"/>
              <a:ext cx="687" cy="503"/>
            </a:xfrm>
            <a:prstGeom prst="irregularSeal1">
              <a:avLst/>
            </a:prstGeom>
            <a:solidFill>
              <a:srgbClr val="FFFFFF"/>
            </a:solidFill>
            <a:ln w="9525" cap="flat" cmpd="sng">
              <a:solidFill>
                <a:srgbClr val="808080"/>
              </a:solidFill>
              <a:prstDash val="solid"/>
              <a:miter/>
              <a:headEnd type="none" w="med" len="med"/>
              <a:tailEnd type="none" w="med" len="med"/>
            </a:ln>
          </p:spPr>
          <p:txBody>
            <a:bodyPr wrap="none" anchor="ctr"/>
            <a:lstStyle/>
            <a:p>
              <a:pPr lvl="0" algn="ctr"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施工现场</a:t>
              </a:r>
            </a:p>
            <a:p>
              <a:pPr lvl="0" algn="ctr"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发生事故</a:t>
              </a:r>
            </a:p>
          </p:txBody>
        </p:sp>
        <p:sp>
          <p:nvSpPr>
            <p:cNvPr id="98311" name="Line 17"/>
            <p:cNvSpPr/>
            <p:nvPr/>
          </p:nvSpPr>
          <p:spPr>
            <a:xfrm>
              <a:off x="2699" y="1427"/>
              <a:ext cx="0" cy="172"/>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2" name="Text Box 18"/>
            <p:cNvSpPr/>
            <p:nvPr/>
          </p:nvSpPr>
          <p:spPr>
            <a:xfrm>
              <a:off x="2469" y="1600"/>
              <a:ext cx="464" cy="246"/>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施工方负责人</a:t>
              </a:r>
            </a:p>
          </p:txBody>
        </p:sp>
        <p:sp>
          <p:nvSpPr>
            <p:cNvPr id="98313" name="Line 19"/>
            <p:cNvSpPr/>
            <p:nvPr/>
          </p:nvSpPr>
          <p:spPr>
            <a:xfrm>
              <a:off x="2693" y="1878"/>
              <a:ext cx="0" cy="172"/>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4" name="Line 21"/>
            <p:cNvSpPr/>
            <p:nvPr/>
          </p:nvSpPr>
          <p:spPr>
            <a:xfrm>
              <a:off x="3052" y="2308"/>
              <a:ext cx="179"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5" name="Line 22"/>
            <p:cNvSpPr/>
            <p:nvPr/>
          </p:nvSpPr>
          <p:spPr>
            <a:xfrm>
              <a:off x="2682" y="2540"/>
              <a:ext cx="0" cy="265"/>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6" name="Line 23"/>
            <p:cNvSpPr/>
            <p:nvPr/>
          </p:nvSpPr>
          <p:spPr>
            <a:xfrm flipH="1">
              <a:off x="2112" y="2314"/>
              <a:ext cx="192"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7" name="Line 24"/>
            <p:cNvSpPr/>
            <p:nvPr/>
          </p:nvSpPr>
          <p:spPr>
            <a:xfrm>
              <a:off x="2980" y="1719"/>
              <a:ext cx="569"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18" name="Text Box 25"/>
            <p:cNvSpPr/>
            <p:nvPr/>
          </p:nvSpPr>
          <p:spPr>
            <a:xfrm>
              <a:off x="3593" y="1593"/>
              <a:ext cx="736" cy="246"/>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送至人民医院或三和医院</a:t>
              </a:r>
            </a:p>
          </p:txBody>
        </p:sp>
        <p:sp>
          <p:nvSpPr>
            <p:cNvPr id="98319" name="Text Box 26"/>
            <p:cNvSpPr/>
            <p:nvPr/>
          </p:nvSpPr>
          <p:spPr>
            <a:xfrm>
              <a:off x="3067" y="1574"/>
              <a:ext cx="404" cy="173"/>
            </a:xfrm>
            <a:prstGeom prst="rect">
              <a:avLst/>
            </a:prstGeom>
            <a:noFill/>
            <a:ln w="9525">
              <a:noFill/>
            </a:ln>
          </p:spPr>
          <p:txBody>
            <a:bodyPr wrap="none"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必要时</a:t>
              </a:r>
            </a:p>
          </p:txBody>
        </p:sp>
        <p:sp>
          <p:nvSpPr>
            <p:cNvPr id="98320" name="Text Box 27"/>
            <p:cNvSpPr/>
            <p:nvPr/>
          </p:nvSpPr>
          <p:spPr>
            <a:xfrm>
              <a:off x="3531" y="1823"/>
              <a:ext cx="1278" cy="291"/>
            </a:xfrm>
            <a:prstGeom prst="rect">
              <a:avLst/>
            </a:prstGeom>
            <a:noFill/>
            <a:ln w="9525">
              <a:noFill/>
            </a:ln>
          </p:spPr>
          <p:txBody>
            <a:bodyPr wrap="none" anchor="t">
              <a:spAutoFit/>
            </a:bodyPr>
            <a:lstStyle/>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Xx</a:t>
              </a:r>
              <a:r>
                <a:rPr lang="zh-CN" altLang="en-US" dirty="0">
                  <a:latin typeface="Arial" panose="020B0604020202020204" pitchFamily="34" charset="0"/>
                  <a:ea typeface="微软雅黑" panose="020B0503020204020204" pitchFamily="34" charset="-122"/>
                  <a:sym typeface="Arial" panose="020B0604020202020204" pitchFamily="34" charset="0"/>
                </a:rPr>
                <a:t>区人民医院急救：</a:t>
              </a:r>
              <a:r>
                <a:rPr lang="en-US" altLang="zh-CN" dirty="0">
                  <a:latin typeface="Arial" panose="020B0604020202020204" pitchFamily="34" charset="0"/>
                  <a:ea typeface="微软雅黑" panose="020B0503020204020204" pitchFamily="34" charset="-122"/>
                  <a:sym typeface="Arial" panose="020B0604020202020204" pitchFamily="34" charset="0"/>
                </a:rPr>
                <a:t>xx120</a:t>
              </a:r>
            </a:p>
            <a:p>
              <a:pPr lvl="0" eaLnBrk="1" hangingPunct="1">
                <a:buClr>
                  <a:srgbClr val="000000"/>
                </a:buClr>
                <a:buSzPct val="100000"/>
              </a:pPr>
              <a:r>
                <a:rPr lang="en-US" altLang="zh-CN" dirty="0">
                  <a:latin typeface="Arial" panose="020B0604020202020204" pitchFamily="34" charset="0"/>
                  <a:ea typeface="微软雅黑" panose="020B0503020204020204" pitchFamily="34" charset="-122"/>
                  <a:sym typeface="Arial" panose="020B0604020202020204" pitchFamily="34" charset="0"/>
                </a:rPr>
                <a:t>xx</a:t>
              </a:r>
              <a:r>
                <a:rPr lang="zh-CN" altLang="en-US" dirty="0">
                  <a:latin typeface="Arial" panose="020B0604020202020204" pitchFamily="34" charset="0"/>
                  <a:ea typeface="微软雅黑" panose="020B0503020204020204" pitchFamily="34" charset="-122"/>
                  <a:sym typeface="Arial" panose="020B0604020202020204" pitchFamily="34" charset="0"/>
                </a:rPr>
                <a:t>区三和医院急救：</a:t>
              </a:r>
              <a:r>
                <a:rPr lang="en-US" altLang="zh-CN" dirty="0">
                  <a:latin typeface="Arial" panose="020B0604020202020204" pitchFamily="34" charset="0"/>
                  <a:ea typeface="微软雅黑" panose="020B0503020204020204" pitchFamily="34" charset="-122"/>
                  <a:sym typeface="Arial" panose="020B0604020202020204" pitchFamily="34" charset="0"/>
                </a:rPr>
                <a:t>xx120</a:t>
              </a:r>
            </a:p>
          </p:txBody>
        </p:sp>
        <p:sp>
          <p:nvSpPr>
            <p:cNvPr id="98321" name="Text Box 28"/>
            <p:cNvSpPr/>
            <p:nvPr/>
          </p:nvSpPr>
          <p:spPr>
            <a:xfrm>
              <a:off x="2450" y="2828"/>
              <a:ext cx="464" cy="20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报告班长</a:t>
              </a:r>
            </a:p>
          </p:txBody>
        </p:sp>
        <p:sp>
          <p:nvSpPr>
            <p:cNvPr id="98322" name="Line 29"/>
            <p:cNvSpPr/>
            <p:nvPr/>
          </p:nvSpPr>
          <p:spPr>
            <a:xfrm>
              <a:off x="2675" y="3060"/>
              <a:ext cx="0" cy="172"/>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23" name="Text Box 30"/>
            <p:cNvSpPr/>
            <p:nvPr/>
          </p:nvSpPr>
          <p:spPr>
            <a:xfrm>
              <a:off x="2450" y="3252"/>
              <a:ext cx="464" cy="20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报告系长</a:t>
              </a:r>
            </a:p>
          </p:txBody>
        </p:sp>
        <p:sp>
          <p:nvSpPr>
            <p:cNvPr id="98324" name="Line 31"/>
            <p:cNvSpPr/>
            <p:nvPr/>
          </p:nvSpPr>
          <p:spPr>
            <a:xfrm>
              <a:off x="2668" y="3477"/>
              <a:ext cx="0" cy="172"/>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25" name="Text Box 32"/>
            <p:cNvSpPr/>
            <p:nvPr/>
          </p:nvSpPr>
          <p:spPr>
            <a:xfrm>
              <a:off x="2443" y="3669"/>
              <a:ext cx="464" cy="20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报告部长</a:t>
              </a:r>
            </a:p>
          </p:txBody>
        </p:sp>
        <p:sp>
          <p:nvSpPr>
            <p:cNvPr id="98326" name="Text Box 33"/>
            <p:cNvSpPr/>
            <p:nvPr/>
          </p:nvSpPr>
          <p:spPr>
            <a:xfrm>
              <a:off x="3244" y="2202"/>
              <a:ext cx="577" cy="22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报告安全系</a:t>
              </a:r>
            </a:p>
          </p:txBody>
        </p:sp>
        <p:sp>
          <p:nvSpPr>
            <p:cNvPr id="98327" name="Text Box 34"/>
            <p:cNvSpPr/>
            <p:nvPr/>
          </p:nvSpPr>
          <p:spPr>
            <a:xfrm>
              <a:off x="1509" y="2195"/>
              <a:ext cx="577" cy="22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施工现场停工调查</a:t>
              </a:r>
            </a:p>
          </p:txBody>
        </p:sp>
        <p:sp>
          <p:nvSpPr>
            <p:cNvPr id="98328" name="Line 35"/>
            <p:cNvSpPr/>
            <p:nvPr/>
          </p:nvSpPr>
          <p:spPr>
            <a:xfrm flipH="1">
              <a:off x="1788" y="2920"/>
              <a:ext cx="642"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29" name="Line 36"/>
            <p:cNvSpPr/>
            <p:nvPr/>
          </p:nvSpPr>
          <p:spPr>
            <a:xfrm flipH="1">
              <a:off x="1788" y="3357"/>
              <a:ext cx="642"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0" name="Line 37"/>
            <p:cNvSpPr/>
            <p:nvPr/>
          </p:nvSpPr>
          <p:spPr>
            <a:xfrm flipV="1">
              <a:off x="1781" y="2453"/>
              <a:ext cx="0" cy="914"/>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1" name="Line 38"/>
            <p:cNvSpPr/>
            <p:nvPr/>
          </p:nvSpPr>
          <p:spPr>
            <a:xfrm flipH="1">
              <a:off x="2914" y="2914"/>
              <a:ext cx="1086"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2" name="Line 39"/>
            <p:cNvSpPr/>
            <p:nvPr/>
          </p:nvSpPr>
          <p:spPr>
            <a:xfrm flipH="1">
              <a:off x="2914" y="3351"/>
              <a:ext cx="1086"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3" name="Line 40"/>
            <p:cNvSpPr/>
            <p:nvPr/>
          </p:nvSpPr>
          <p:spPr>
            <a:xfrm>
              <a:off x="3999" y="2314"/>
              <a:ext cx="0" cy="1033"/>
            </a:xfrm>
            <a:prstGeom prst="line">
              <a:avLst/>
            </a:prstGeom>
            <a:ln w="9525" cap="flat" cmpd="sng">
              <a:solidFill>
                <a:srgbClr val="000000"/>
              </a:solidFill>
              <a:prstDash val="solid"/>
              <a:round/>
              <a:headEnd type="triangl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4" name="Line 41"/>
            <p:cNvSpPr/>
            <p:nvPr/>
          </p:nvSpPr>
          <p:spPr>
            <a:xfrm>
              <a:off x="3820" y="2308"/>
              <a:ext cx="351"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5" name="Text Box 42"/>
            <p:cNvSpPr/>
            <p:nvPr/>
          </p:nvSpPr>
          <p:spPr>
            <a:xfrm>
              <a:off x="4197" y="2215"/>
              <a:ext cx="683" cy="200"/>
            </a:xfrm>
            <a:prstGeom prst="rect">
              <a:avLst/>
            </a:prstGeom>
            <a:noFill/>
            <a:ln w="9525" cap="flat" cmpd="sng">
              <a:solidFill>
                <a:srgbClr val="000000"/>
              </a:solidFill>
              <a:prstDash val="solid"/>
              <a:miter/>
              <a:headEnd type="none" w="med" len="med"/>
              <a:tailEnd type="none" w="med" len="med"/>
            </a:ln>
          </p:spPr>
          <p:txBody>
            <a:bodyPr lIns="0" tIns="0" rIns="0" bIns="0" anchor="ctr"/>
            <a:lstStyle/>
            <a:p>
              <a:pPr lvl="0" algn="ctr" eaLnBrk="1" hangingPunct="1">
                <a:spcBef>
                  <a:spcPct val="50000"/>
                </a:spcBef>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了解伤者病情</a:t>
              </a:r>
            </a:p>
          </p:txBody>
        </p:sp>
        <p:sp>
          <p:nvSpPr>
            <p:cNvPr id="98336" name="Line 43"/>
            <p:cNvSpPr/>
            <p:nvPr/>
          </p:nvSpPr>
          <p:spPr>
            <a:xfrm>
              <a:off x="4548" y="2414"/>
              <a:ext cx="0" cy="135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7" name="Line 44"/>
            <p:cNvSpPr/>
            <p:nvPr/>
          </p:nvSpPr>
          <p:spPr>
            <a:xfrm flipH="1">
              <a:off x="2926" y="3772"/>
              <a:ext cx="1629" cy="0"/>
            </a:xfrm>
            <a:prstGeom prst="line">
              <a:avLst/>
            </a:prstGeom>
            <a:ln w="9525" cap="flat" cmpd="sng">
              <a:solidFill>
                <a:srgbClr val="000000"/>
              </a:solidFill>
              <a:prstDash val="solid"/>
              <a:round/>
              <a:headEnd type="none" w="med" len="med"/>
              <a:tailEnd type="triangl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38" name="Rectangle 46"/>
            <p:cNvSpPr/>
            <p:nvPr/>
          </p:nvSpPr>
          <p:spPr>
            <a:xfrm>
              <a:off x="1547" y="119"/>
              <a:ext cx="2370" cy="250"/>
            </a:xfrm>
            <a:prstGeom prst="rect">
              <a:avLst/>
            </a:prstGeom>
            <a:noFill/>
            <a:ln w="9525">
              <a:noFill/>
            </a:ln>
          </p:spPr>
          <p:txBody>
            <a:bodyPr wrap="none" anchor="t">
              <a:spAutoFit/>
            </a:bodyPr>
            <a:lstStyle/>
            <a:p>
              <a:pPr lvl="0" eaLnBrk="1" hangingPunct="1">
                <a:buClr>
                  <a:srgbClr val="000000"/>
                </a:buClr>
                <a:buSzPct val="100000"/>
              </a:pPr>
              <a:r>
                <a:rPr lang="zh-CN" altLang="en-US" sz="2000" dirty="0">
                  <a:solidFill>
                    <a:srgbClr val="FF0000"/>
                  </a:solidFill>
                  <a:latin typeface="Arial" panose="020B0604020202020204" pitchFamily="34" charset="0"/>
                  <a:ea typeface="微软雅黑" panose="020B0503020204020204" pitchFamily="34" charset="-122"/>
                  <a:sym typeface="Arial" panose="020B0604020202020204" pitchFamily="34" charset="0"/>
                </a:rPr>
                <a:t>施工现场发生事故紧急联络流程</a:t>
              </a:r>
            </a:p>
          </p:txBody>
        </p:sp>
        <p:sp>
          <p:nvSpPr>
            <p:cNvPr id="98339" name="Text Box 47"/>
            <p:cNvSpPr/>
            <p:nvPr/>
          </p:nvSpPr>
          <p:spPr>
            <a:xfrm>
              <a:off x="2901" y="2891"/>
              <a:ext cx="286" cy="252"/>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何</a:t>
              </a:r>
              <a:r>
                <a:rPr lang="en-US" altLang="zh-CN" sz="1000" dirty="0">
                  <a:latin typeface="Arial" panose="020B0604020202020204" pitchFamily="34" charset="0"/>
                  <a:ea typeface="微软雅黑" panose="020B0503020204020204" pitchFamily="34" charset="-122"/>
                  <a:sym typeface="Arial" panose="020B0604020202020204" pitchFamily="34" charset="0"/>
                </a:rPr>
                <a:t>xx</a:t>
              </a:r>
            </a:p>
            <a:p>
              <a:pPr lvl="0" eaLnBrk="1" hangingPunct="1">
                <a:buClr>
                  <a:srgbClr val="000000"/>
                </a:buClr>
                <a:buSzPct val="100000"/>
              </a:pPr>
              <a:endParaRPr lang="en-US" altLang="zh-CN"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98340" name="Text Box 48"/>
            <p:cNvSpPr/>
            <p:nvPr/>
          </p:nvSpPr>
          <p:spPr>
            <a:xfrm>
              <a:off x="2894" y="3334"/>
              <a:ext cx="286" cy="252"/>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伍</a:t>
              </a:r>
              <a:r>
                <a:rPr lang="en-US" altLang="zh-CN" sz="1000" dirty="0">
                  <a:latin typeface="Arial" panose="020B0604020202020204" pitchFamily="34" charset="0"/>
                  <a:ea typeface="微软雅黑" panose="020B0503020204020204" pitchFamily="34" charset="-122"/>
                  <a:sym typeface="Arial" panose="020B0604020202020204" pitchFamily="34" charset="0"/>
                </a:rPr>
                <a:t>xx</a:t>
              </a:r>
            </a:p>
            <a:p>
              <a:pPr lvl="0" eaLnBrk="1" hangingPunct="1">
                <a:buClr>
                  <a:srgbClr val="000000"/>
                </a:buClr>
                <a:buSzPct val="100000"/>
              </a:pPr>
              <a:endParaRPr lang="en-US" altLang="zh-CN"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98341" name="Text Box 49"/>
            <p:cNvSpPr/>
            <p:nvPr/>
          </p:nvSpPr>
          <p:spPr>
            <a:xfrm>
              <a:off x="3171" y="2395"/>
              <a:ext cx="286" cy="155"/>
            </a:xfrm>
            <a:prstGeom prst="rect">
              <a:avLst/>
            </a:prstGeom>
            <a:noFill/>
            <a:ln w="9525">
              <a:noFill/>
            </a:ln>
          </p:spPr>
          <p:txBody>
            <a:bodyPr wrap="none" anchor="t">
              <a:spAutoFit/>
            </a:bodyPr>
            <a:lstStyle/>
            <a:p>
              <a:pPr lvl="0" eaLnBrk="1" hangingPunct="1">
                <a:buClr>
                  <a:srgbClr val="000000"/>
                </a:buClr>
                <a:buSzPct val="100000"/>
              </a:pPr>
              <a:r>
                <a:rPr lang="zh-CN" altLang="en-US" sz="1000" dirty="0">
                  <a:latin typeface="Arial" panose="020B0604020202020204" pitchFamily="34" charset="0"/>
                  <a:ea typeface="微软雅黑" panose="020B0503020204020204" pitchFamily="34" charset="-122"/>
                  <a:sym typeface="Arial" panose="020B0604020202020204" pitchFamily="34" charset="0"/>
                </a:rPr>
                <a:t>康</a:t>
              </a:r>
              <a:r>
                <a:rPr lang="en-US" altLang="zh-CN" sz="1000" dirty="0">
                  <a:latin typeface="Arial" panose="020B0604020202020204" pitchFamily="34" charset="0"/>
                  <a:ea typeface="微软雅黑" panose="020B0503020204020204" pitchFamily="34" charset="-122"/>
                  <a:sym typeface="Arial" panose="020B0604020202020204" pitchFamily="34" charset="0"/>
                </a:rPr>
                <a:t>xx</a:t>
              </a:r>
            </a:p>
          </p:txBody>
        </p:sp>
        <p:sp>
          <p:nvSpPr>
            <p:cNvPr id="98342" name="Line 51"/>
            <p:cNvSpPr/>
            <p:nvPr/>
          </p:nvSpPr>
          <p:spPr>
            <a:xfrm>
              <a:off x="3529" y="2523"/>
              <a:ext cx="0" cy="159"/>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43" name="Line 52"/>
            <p:cNvSpPr/>
            <p:nvPr/>
          </p:nvSpPr>
          <p:spPr>
            <a:xfrm flipH="1">
              <a:off x="2748" y="2685"/>
              <a:ext cx="794"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44" name="Line 53"/>
            <p:cNvSpPr/>
            <p:nvPr/>
          </p:nvSpPr>
          <p:spPr>
            <a:xfrm flipH="1">
              <a:off x="1782" y="2685"/>
              <a:ext cx="840" cy="0"/>
            </a:xfrm>
            <a:prstGeom prst="line">
              <a:avLst/>
            </a:prstGeom>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98345" name="Group 463"/>
            <p:cNvGrpSpPr/>
            <p:nvPr/>
          </p:nvGrpSpPr>
          <p:grpSpPr>
            <a:xfrm rot="10800000">
              <a:off x="2628" y="2610"/>
              <a:ext cx="112" cy="73"/>
              <a:chOff x="444" y="1681"/>
              <a:chExt cx="682" cy="338"/>
            </a:xfrm>
          </p:grpSpPr>
          <p:sp>
            <p:nvSpPr>
              <p:cNvPr id="98346" name="Arc 55"/>
              <p:cNvSpPr/>
              <p:nvPr/>
            </p:nvSpPr>
            <p:spPr>
              <a:xfrm flipV="1">
                <a:off x="788" y="1681"/>
                <a:ext cx="338" cy="338"/>
              </a:xfrm>
              <a:custGeom>
                <a:avLst/>
                <a:gdLst/>
                <a:ahLst/>
                <a:cxnLst>
                  <a:cxn ang="0">
                    <a:pos x="0" y="0"/>
                  </a:cxn>
                  <a:cxn ang="0">
                    <a:pos x="5" y="5"/>
                  </a:cxn>
                  <a:cxn ang="0">
                    <a:pos x="0" y="0"/>
                  </a:cxn>
                  <a:cxn ang="0">
                    <a:pos x="5" y="5"/>
                  </a:cxn>
                  <a:cxn ang="0">
                    <a:pos x="0" y="5"/>
                  </a:cxn>
                </a:cxnLst>
                <a:rect l="0" t="0" r="0" b="0"/>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8347" name="Arc 56"/>
              <p:cNvSpPr/>
              <p:nvPr/>
            </p:nvSpPr>
            <p:spPr>
              <a:xfrm flipH="1" flipV="1">
                <a:off x="444" y="1681"/>
                <a:ext cx="338" cy="338"/>
              </a:xfrm>
              <a:custGeom>
                <a:avLst/>
                <a:gdLst/>
                <a:ahLst/>
                <a:cxnLst>
                  <a:cxn ang="0">
                    <a:pos x="0" y="0"/>
                  </a:cxn>
                  <a:cxn ang="0">
                    <a:pos x="5" y="5"/>
                  </a:cxn>
                  <a:cxn ang="0">
                    <a:pos x="0" y="0"/>
                  </a:cxn>
                  <a:cxn ang="0">
                    <a:pos x="5" y="5"/>
                  </a:cxn>
                  <a:cxn ang="0">
                    <a:pos x="0" y="5"/>
                  </a:cxn>
                </a:cxnLst>
                <a:rect l="0" t="0" r="0" b="0"/>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cap="flat" cmpd="sng">
                <a:solidFill>
                  <a:srgbClr val="00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98348" name="Rectangle 59"/>
          <p:cNvSpPr/>
          <p:nvPr/>
        </p:nvSpPr>
        <p:spPr>
          <a:xfrm>
            <a:off x="382588" y="125413"/>
            <a:ext cx="379412" cy="436562"/>
          </a:xfrm>
          <a:prstGeom prst="rect">
            <a:avLst/>
          </a:prstGeom>
          <a:noFill/>
          <a:ln w="9525" cap="flat" cmpd="sng">
            <a:solidFill>
              <a:srgbClr val="000000"/>
            </a:solidFill>
            <a:prstDash val="solid"/>
            <a:miter/>
            <a:headEnd type="none" w="med" len="med"/>
            <a:tailEnd type="none" w="med" len="med"/>
          </a:ln>
        </p:spPr>
        <p:txBody>
          <a:bodyPr lIns="0" tIns="0" rIns="0" bIns="0" anchor="ctr">
            <a:spAutoFit/>
          </a:bodyPr>
          <a:lstStyle/>
          <a:p>
            <a:pPr lvl="0" algn="ctr" eaLnBrk="1" hangingPunct="1">
              <a:spcBef>
                <a:spcPct val="50000"/>
              </a:spcBef>
              <a:buClr>
                <a:srgbClr val="000000"/>
              </a:buClr>
              <a:buSzPct val="100000"/>
            </a:pPr>
            <a:r>
              <a:rPr lang="en-US" altLang="zh-CN" sz="2800" dirty="0">
                <a:latin typeface="Arial" panose="020B0604020202020204" pitchFamily="34" charset="0"/>
                <a:ea typeface="微软雅黑" panose="020B0503020204020204" pitchFamily="34" charset="-122"/>
                <a:sym typeface="Arial" panose="020B0604020202020204" pitchFamily="34" charset="0"/>
              </a:rPr>
              <a:t>4</a:t>
            </a:r>
          </a:p>
        </p:txBody>
      </p:sp>
    </p:spTree>
  </p:cSld>
  <p:clrMapOvr>
    <a:masterClrMapping/>
  </p:clrMapOvr>
  <p:transition spd="slow" advClick="0" advTm="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New picture"/>
          <p:cNvPicPr preferRelativeResize="0"/>
          <p:nvPr/>
        </p:nvPicPr>
        <p:blipFill>
          <a:blip r:embed="rId3"/>
          <a:stretch>
            <a:fillRect/>
          </a:stretch>
        </p:blipFill>
        <p:spPr>
          <a:xfrm>
            <a:off x="0" y="0"/>
            <a:ext cx="9906000" cy="6858000"/>
          </a:xfrm>
          <a:prstGeom prst="rect">
            <a:avLst/>
          </a:prstGeom>
          <a:noFill/>
          <a:ln w="9525">
            <a:noFill/>
          </a:ln>
        </p:spPr>
      </p:pic>
    </p:spTree>
  </p:cSld>
  <p:clrMapOvr>
    <a:masterClrMapping/>
  </p:clrMapOvr>
  <p:transition spd="slow" advClick="0" advTm="0">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extLst>
          </p:cNvPr>
          <p:cNvSpPr>
            <a:spLocks noGrp="1"/>
          </p:cNvSpPr>
          <p:nvPr>
            <p:ph type="subTitle" idx="1"/>
          </p:nvPr>
        </p:nvSpPr>
        <p:spPr>
          <a:xfrm>
            <a:off x="1238251" y="1552278"/>
            <a:ext cx="6886476" cy="1794172"/>
          </a:xfrm>
        </p:spPr>
        <p:txBody>
          <a:bodyPr>
            <a:normAutofit lnSpcReduction="10000"/>
          </a:bodyPr>
          <a:lstStyle/>
          <a:p>
            <a:pPr algn="l">
              <a:defRPr/>
            </a:pPr>
            <a:r>
              <a:rPr lang="zh-CN" altLang="en-US" sz="2438" b="1" dirty="0">
                <a:solidFill>
                  <a:schemeClr val="accent5">
                    <a:lumMod val="50000"/>
                  </a:schemeClr>
                </a:solidFill>
              </a:rPr>
              <a:t>说明：</a:t>
            </a:r>
            <a:endParaRPr lang="en-AU" altLang="zh-CN" sz="2438" b="1" dirty="0">
              <a:solidFill>
                <a:schemeClr val="accent5">
                  <a:lumMod val="50000"/>
                </a:schemeClr>
              </a:solidFill>
            </a:endParaRPr>
          </a:p>
          <a:p>
            <a:pPr marL="278606" indent="-278606" algn="l">
              <a:buFontTx/>
              <a:buAutoNum type="arabicPeriod"/>
              <a:defRPr/>
            </a:pPr>
            <a:r>
              <a:rPr lang="en-AU" altLang="zh-CN" dirty="0"/>
              <a:t>ABC</a:t>
            </a:r>
            <a:r>
              <a:rPr lang="zh-CN" altLang="en-US" dirty="0"/>
              <a:t>安全的朋友们收集于网络；</a:t>
            </a:r>
            <a:endParaRPr lang="en-AU" altLang="zh-CN" dirty="0"/>
          </a:p>
          <a:p>
            <a:pPr marL="278606" indent="-278606" algn="l">
              <a:buFontTx/>
              <a:buAutoNum type="arabicPeriod"/>
              <a:defRPr/>
            </a:pPr>
            <a:r>
              <a:rPr lang="zh-CN" altLang="en-US" dirty="0"/>
              <a:t>版权作者所有</a:t>
            </a:r>
            <a:r>
              <a:rPr lang="en-US" altLang="zh-CN" dirty="0"/>
              <a:t>,</a:t>
            </a:r>
            <a:r>
              <a:rPr lang="zh-CN" altLang="en-US" dirty="0"/>
              <a:t>致谢；</a:t>
            </a:r>
            <a:endParaRPr lang="en-AU" altLang="zh-CN" dirty="0"/>
          </a:p>
          <a:p>
            <a:pPr algn="l">
              <a:defRPr/>
            </a:pPr>
            <a:r>
              <a:rPr lang="en-AU" altLang="zh-CN" dirty="0"/>
              <a:t>3.</a:t>
            </a:r>
            <a:r>
              <a:rPr lang="zh-CN" altLang="en-US" dirty="0">
                <a:solidFill>
                  <a:srgbClr val="FF0000"/>
                </a:solidFill>
              </a:rPr>
              <a:t>更多</a:t>
            </a:r>
            <a:r>
              <a:rPr lang="zh-CN" altLang="en-US" dirty="0" smtClean="0">
                <a:solidFill>
                  <a:srgbClr val="FF0000"/>
                </a:solidFill>
              </a:rPr>
              <a:t>资源请扫</a:t>
            </a:r>
            <a:r>
              <a:rPr lang="zh-CN" altLang="en-US" dirty="0">
                <a:solidFill>
                  <a:srgbClr val="FF0000"/>
                </a:solidFill>
              </a:rPr>
              <a:t>右侧二维码关注公众号</a:t>
            </a:r>
            <a:endParaRPr lang="en-US" altLang="zh-CN" dirty="0">
              <a:solidFill>
                <a:srgbClr val="FF0000"/>
              </a:solidFill>
            </a:endParaRPr>
          </a:p>
          <a:p>
            <a:pPr algn="l">
              <a:defRPr/>
            </a:pPr>
            <a:r>
              <a:rPr lang="zh-CN" altLang="en-US" dirty="0">
                <a:solidFill>
                  <a:srgbClr val="FF0000"/>
                </a:solidFill>
              </a:rPr>
              <a:t>微信最高级群已</a:t>
            </a:r>
            <a:r>
              <a:rPr lang="zh-CN" altLang="en-US" dirty="0" smtClean="0">
                <a:solidFill>
                  <a:srgbClr val="FF0000"/>
                </a:solidFill>
              </a:rPr>
              <a:t>发</a:t>
            </a:r>
            <a:r>
              <a:rPr lang="en-US" altLang="zh-CN" dirty="0" smtClean="0">
                <a:solidFill>
                  <a:srgbClr val="FF0000"/>
                </a:solidFill>
              </a:rPr>
              <a:t>2400+PPT5.4</a:t>
            </a:r>
            <a:r>
              <a:rPr lang="zh-CN" altLang="en-US" dirty="0" smtClean="0">
                <a:solidFill>
                  <a:srgbClr val="FF0000"/>
                </a:solidFill>
              </a:rPr>
              <a:t>Ｔ</a:t>
            </a:r>
            <a:r>
              <a:rPr lang="en-US" altLang="zh-CN" dirty="0" smtClean="0">
                <a:solidFill>
                  <a:srgbClr val="FF0000"/>
                </a:solidFill>
              </a:rPr>
              <a:t>+</a:t>
            </a:r>
            <a:r>
              <a:rPr lang="zh-CN" altLang="en-US" dirty="0">
                <a:solidFill>
                  <a:srgbClr val="FF0000"/>
                </a:solidFill>
              </a:rPr>
              <a:t>的</a:t>
            </a:r>
            <a:r>
              <a:rPr lang="en-US" altLang="zh-CN" dirty="0" smtClean="0">
                <a:solidFill>
                  <a:srgbClr val="FF0000"/>
                </a:solidFill>
              </a:rPr>
              <a:t>HSEF</a:t>
            </a:r>
            <a:r>
              <a:rPr lang="zh-CN" altLang="en-US" dirty="0" smtClean="0">
                <a:solidFill>
                  <a:srgbClr val="FF0000"/>
                </a:solidFill>
              </a:rPr>
              <a:t>资料</a:t>
            </a:r>
            <a:r>
              <a:rPr lang="zh-CN" altLang="en-US" dirty="0">
                <a:solidFill>
                  <a:srgbClr val="FF0000"/>
                </a:solidFill>
              </a:rPr>
              <a:t>！</a:t>
            </a:r>
            <a:endParaRPr lang="en-US" altLang="zh-CN" dirty="0">
              <a:solidFill>
                <a:srgbClr val="FF0000"/>
              </a:solidFill>
            </a:endParaRPr>
          </a:p>
          <a:p>
            <a:pPr marL="278606" indent="-278606">
              <a:buFontTx/>
              <a:buAutoNum type="arabicPeriod"/>
              <a:defRPr/>
            </a:pPr>
            <a:endParaRPr lang="en-AU" dirty="0"/>
          </a:p>
        </p:txBody>
      </p:sp>
      <p:sp>
        <p:nvSpPr>
          <p:cNvPr id="17411" name="AutoShape 2"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332409" y="1251744"/>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2" name="AutoShape 4"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425278" y="1344612"/>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3" name="AutoShape 6" descr="https://mmbiz.qpic.cn/mmbiz_jpg/uA0rQuiauKibc86qTzMDyL0bYf1wRKZf1icVsrQ7qDXIewzibkZQT6dwtW3SbRFrLp5UtBsWKBfosQ8nZHicK8ZbqSw/640?wx_fmt=jpeg&amp;tp=webp&amp;wxfrom=5&amp;wx_lazy=1&amp;wx_co=1"/>
          <p:cNvSpPr>
            <a:spLocks noChangeAspect="1" noChangeArrowheads="1"/>
          </p:cNvSpPr>
          <p:nvPr/>
        </p:nvSpPr>
        <p:spPr bwMode="auto">
          <a:xfrm>
            <a:off x="1518146" y="1437481"/>
            <a:ext cx="1857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721" tIns="27861" rIns="55721" bIns="2786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975"/>
          </a:p>
        </p:txBody>
      </p:sp>
      <p:sp>
        <p:nvSpPr>
          <p:cNvPr id="17415" name="文本框 10"/>
          <p:cNvSpPr txBox="1">
            <a:spLocks noChangeArrowheads="1"/>
          </p:cNvSpPr>
          <p:nvPr/>
        </p:nvSpPr>
        <p:spPr bwMode="auto">
          <a:xfrm>
            <a:off x="3750867" y="3605710"/>
            <a:ext cx="4564757"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950" dirty="0">
                <a:solidFill>
                  <a:srgbClr val="FF0000"/>
                </a:solidFill>
              </a:rPr>
              <a:t>4.</a:t>
            </a:r>
            <a:r>
              <a:rPr lang="zh-CN" altLang="en-US" sz="1950" dirty="0">
                <a:solidFill>
                  <a:srgbClr val="FF0000"/>
                </a:solidFill>
              </a:rPr>
              <a:t>还不在</a:t>
            </a:r>
            <a:r>
              <a:rPr lang="en-AU" altLang="zh-CN" sz="1950" dirty="0" err="1">
                <a:solidFill>
                  <a:srgbClr val="FF0000"/>
                </a:solidFill>
              </a:rPr>
              <a:t>abc</a:t>
            </a:r>
            <a:r>
              <a:rPr lang="zh-CN" altLang="en-US" sz="1950" dirty="0">
                <a:solidFill>
                  <a:srgbClr val="FF0000"/>
                </a:solidFill>
              </a:rPr>
              <a:t>安全微信群中的朋友请</a:t>
            </a:r>
            <a:r>
              <a:rPr lang="zh-CN" altLang="en-US" sz="1950" dirty="0">
                <a:solidFill>
                  <a:srgbClr val="FF0000"/>
                </a:solidFill>
              </a:rPr>
              <a:t>点击</a:t>
            </a:r>
            <a:r>
              <a:rPr lang="en-AU" altLang="zh-CN" sz="1950" dirty="0"/>
              <a:t/>
            </a:r>
            <a:br>
              <a:rPr lang="en-AU" altLang="zh-CN" sz="1950" dirty="0"/>
            </a:br>
            <a:r>
              <a:rPr lang="en-US" altLang="zh-CN" sz="1950" dirty="0">
                <a:solidFill>
                  <a:srgbClr val="FF0000"/>
                </a:solidFill>
              </a:rPr>
              <a:t>5</a:t>
            </a:r>
            <a:r>
              <a:rPr lang="en-US" altLang="zh-CN" sz="1950" dirty="0">
                <a:solidFill>
                  <a:srgbClr val="FF0000"/>
                </a:solidFill>
              </a:rPr>
              <a:t>.</a:t>
            </a:r>
            <a:r>
              <a:rPr lang="zh-CN" altLang="en-US" sz="1950" dirty="0">
                <a:solidFill>
                  <a:srgbClr val="FF0000"/>
                </a:solidFill>
              </a:rPr>
              <a:t>或者直接扫描左侧二维</a:t>
            </a:r>
            <a:r>
              <a:rPr lang="zh-CN" altLang="en-US" sz="1950" dirty="0">
                <a:solidFill>
                  <a:srgbClr val="FF0000"/>
                </a:solidFill>
              </a:rPr>
              <a:t>码入微</a:t>
            </a:r>
            <a:r>
              <a:rPr lang="zh-CN" altLang="en-US" sz="1950" dirty="0">
                <a:solidFill>
                  <a:srgbClr val="FF0000"/>
                </a:solidFill>
              </a:rPr>
              <a:t>信群</a:t>
            </a:r>
            <a:r>
              <a:rPr lang="en-US" altLang="zh-CN" sz="1950" dirty="0">
                <a:solidFill>
                  <a:srgbClr val="FF0000"/>
                </a:solidFill>
              </a:rPr>
              <a:t>;</a:t>
            </a:r>
          </a:p>
          <a:p>
            <a:r>
              <a:rPr lang="en-US" altLang="zh-CN" sz="1950" dirty="0">
                <a:solidFill>
                  <a:srgbClr val="FF0000"/>
                </a:solidFill>
              </a:rPr>
              <a:t>!!!</a:t>
            </a:r>
            <a:r>
              <a:rPr lang="zh-CN" altLang="en-US" sz="1950" dirty="0">
                <a:solidFill>
                  <a:srgbClr val="FF0000"/>
                </a:solidFill>
              </a:rPr>
              <a:t>已经在</a:t>
            </a:r>
            <a:r>
              <a:rPr lang="en-US" altLang="zh-CN" sz="1950" dirty="0">
                <a:solidFill>
                  <a:srgbClr val="FF0000"/>
                </a:solidFill>
              </a:rPr>
              <a:t>ABC</a:t>
            </a:r>
            <a:r>
              <a:rPr lang="zh-CN" altLang="en-US" sz="1950" dirty="0">
                <a:solidFill>
                  <a:srgbClr val="FF0000"/>
                </a:solidFill>
              </a:rPr>
              <a:t>安全微信群中的不要扫</a:t>
            </a:r>
            <a:r>
              <a:rPr lang="en-US" altLang="zh-CN" sz="1950" dirty="0">
                <a:solidFill>
                  <a:srgbClr val="FF0000"/>
                </a:solidFill>
              </a:rPr>
              <a:t>!!!</a:t>
            </a:r>
            <a:endParaRPr lang="zh-CN" altLang="en-US" sz="1950" dirty="0"/>
          </a:p>
        </p:txBody>
      </p:sp>
      <p:pic>
        <p:nvPicPr>
          <p:cNvPr id="2" name="图片 1"/>
          <p:cNvPicPr>
            <a:picLocks noChangeAspect="1"/>
          </p:cNvPicPr>
          <p:nvPr/>
        </p:nvPicPr>
        <p:blipFill>
          <a:blip r:embed="rId2"/>
          <a:stretch>
            <a:fillRect/>
          </a:stretch>
        </p:blipFill>
        <p:spPr>
          <a:xfrm>
            <a:off x="1424747" y="3234234"/>
            <a:ext cx="2094128" cy="211915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81" y="604054"/>
            <a:ext cx="2872026" cy="2872026"/>
          </a:xfrm>
          <a:prstGeom prst="rect">
            <a:avLst/>
          </a:prstGeom>
        </p:spPr>
      </p:pic>
    </p:spTree>
    <p:extLst>
      <p:ext uri="{BB962C8B-B14F-4D97-AF65-F5344CB8AC3E}">
        <p14:creationId xmlns:p14="http://schemas.microsoft.com/office/powerpoint/2010/main" val="3543624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598" y="116632"/>
            <a:ext cx="4941402" cy="6858000"/>
          </a:xfrm>
          <a:prstGeom prst="rect">
            <a:avLst/>
          </a:prstGeom>
        </p:spPr>
      </p:pic>
      <p:sp>
        <p:nvSpPr>
          <p:cNvPr id="13" name="标题 1"/>
          <p:cNvSpPr txBox="1"/>
          <p:nvPr/>
        </p:nvSpPr>
        <p:spPr>
          <a:xfrm>
            <a:off x="1406475" y="2603178"/>
            <a:ext cx="7146925" cy="820738"/>
          </a:xfrm>
          <a:prstGeom prst="rect">
            <a:avLst/>
          </a:prstGeom>
        </p:spPr>
        <p:txBody>
          <a:bodyPr lIns="74295" tIns="37148" rIns="74295" bIns="37148"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30000"/>
              </a:lnSpc>
              <a:spcBef>
                <a:spcPct val="0"/>
              </a:spcBef>
              <a:spcAft>
                <a:spcPct val="0"/>
              </a:spcAft>
              <a:buClrTx/>
              <a:buSzTx/>
              <a:buFontTx/>
              <a:buNone/>
              <a:defRPr/>
            </a:pPr>
            <a:r>
              <a:rPr kumimoji="0" lang="zh-CN" altLang="en-US" sz="6600" b="1" i="0" u="none" strike="noStrike" kern="2200" cap="none" spc="0" normalizeH="0" baseline="0" noProof="0" smtClean="0">
                <a:ln>
                  <a:noFill/>
                </a:ln>
                <a:solidFill>
                  <a:srgbClr val="00206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感谢关注！</a:t>
            </a:r>
            <a:endParaRPr kumimoji="0" lang="en-US" altLang="zh-CN" sz="6600" b="1" i="0" u="none" strike="noStrike" kern="2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15"/>
          <p:cNvSpPr/>
          <p:nvPr/>
        </p:nvSpPr>
        <p:spPr>
          <a:xfrm>
            <a:off x="1318510" y="3789040"/>
            <a:ext cx="6484938" cy="76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Tx/>
              <a:buNone/>
              <a:defRPr/>
            </a:pPr>
            <a:endParaRPr kumimoji="0" lang="zh-CN" altLang="en-US" sz="975" b="1" i="0" u="none" strike="noStrike" kern="1200" cap="none" spc="0" normalizeH="0" baseline="0" noProof="0">
              <a:ln>
                <a:noFill/>
              </a:ln>
              <a:solidFill>
                <a:srgbClr val="92121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advClick="0" advTm="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灯片编号占位符 3"/>
          <p:cNvSpPr/>
          <p:nvPr/>
        </p:nvSpPr>
        <p:spPr>
          <a:xfrm>
            <a:off x="7594600" y="228600"/>
            <a:ext cx="2311400" cy="476250"/>
          </a:xfrm>
          <a:prstGeom prst="rect">
            <a:avLst/>
          </a:prstGeom>
          <a:noFill/>
          <a:ln w="9525">
            <a:noFill/>
          </a:ln>
        </p:spPr>
        <p:txBody>
          <a:bodyPr anchor="t"/>
          <a:lstStyle/>
          <a:p>
            <a:pPr lvl="0" algn="r" eaLnBrk="1" hangingPunct="1">
              <a:buClr>
                <a:srgbClr val="000000"/>
              </a:buClr>
              <a:buSzPct val="100000"/>
            </a:pPr>
            <a:fld id="{9A0DB2DC-4C9A-4742-B13C-FB6460FD3503}" type="slidenum">
              <a:rPr lang="en-US" altLang="zh-CN" sz="1400" b="0" dirty="0">
                <a:latin typeface="Arial" panose="020B0604020202020204" pitchFamily="34" charset="0"/>
                <a:ea typeface="微软雅黑" panose="020B0503020204020204" pitchFamily="34" charset="-122"/>
                <a:sym typeface="Arial" panose="020B0604020202020204" pitchFamily="34" charset="0"/>
              </a:rPr>
              <a:t>8</a:t>
            </a:fld>
            <a:endParaRPr lang="en-US" altLang="zh-CN" sz="1400" b="0" dirty="0">
              <a:latin typeface="Arial" panose="020B0604020202020204" pitchFamily="34" charset="0"/>
              <a:ea typeface="微软雅黑" panose="020B0503020204020204" pitchFamily="34" charset="-122"/>
              <a:sym typeface="Arial" panose="020B0604020202020204" pitchFamily="34" charset="0"/>
            </a:endParaRPr>
          </a:p>
        </p:txBody>
      </p:sp>
      <p:sp>
        <p:nvSpPr>
          <p:cNvPr id="2209" name="Rectangle 6"/>
          <p:cNvSpPr>
            <a:spLocks noChangeArrowheads="1"/>
          </p:cNvSpPr>
          <p:nvPr/>
        </p:nvSpPr>
        <p:spPr bwMode="auto">
          <a:xfrm>
            <a:off x="0" y="488950"/>
            <a:ext cx="4449763" cy="577850"/>
          </a:xfrm>
          <a:prstGeom prst="rect">
            <a:avLst/>
          </a:prstGeom>
          <a:solidFill>
            <a:srgbClr val="CC99FF">
              <a:alpha val="54901"/>
            </a:srgbClr>
          </a:solidFill>
          <a:ln>
            <a:noFill/>
          </a:ln>
          <a:effectLst/>
        </p:spPr>
        <p:txBody>
          <a:bodyPr wrap="none" lIns="89304" tIns="44651" rIns="89304" bIns="44651" anchor="ctr"/>
          <a:lstStyle>
            <a:lvl1pPr defTabSz="894080" eaLnBrk="0" hangingPunct="0">
              <a:defRPr sz="1200" b="1">
                <a:solidFill>
                  <a:schemeClr val="tx1"/>
                </a:solidFill>
                <a:latin typeface="Arial" panose="020B0604020202020204" pitchFamily="34" charset="0"/>
                <a:ea typeface="宋体" panose="02010600030101010101" pitchFamily="2" charset="-122"/>
              </a:defRPr>
            </a:lvl1pPr>
            <a:lvl2pPr defTabSz="894080" eaLnBrk="0" hangingPunct="0">
              <a:defRPr sz="1200" b="1">
                <a:solidFill>
                  <a:schemeClr val="tx1"/>
                </a:solidFill>
                <a:latin typeface="Arial" panose="020B0604020202020204" pitchFamily="34" charset="0"/>
                <a:ea typeface="宋体" panose="02010600030101010101" pitchFamily="2" charset="-122"/>
              </a:defRPr>
            </a:lvl2pPr>
            <a:lvl3pPr defTabSz="894080" eaLnBrk="0" hangingPunct="0">
              <a:defRPr sz="1200" b="1">
                <a:solidFill>
                  <a:schemeClr val="tx1"/>
                </a:solidFill>
                <a:latin typeface="Arial" panose="020B0604020202020204" pitchFamily="34" charset="0"/>
                <a:ea typeface="宋体" panose="02010600030101010101" pitchFamily="2" charset="-122"/>
              </a:defRPr>
            </a:lvl3pPr>
            <a:lvl4pPr defTabSz="894080" eaLnBrk="0" hangingPunct="0">
              <a:defRPr sz="1200" b="1">
                <a:solidFill>
                  <a:schemeClr val="tx1"/>
                </a:solidFill>
                <a:latin typeface="Arial" panose="020B0604020202020204" pitchFamily="34" charset="0"/>
                <a:ea typeface="宋体" panose="02010600030101010101" pitchFamily="2" charset="-122"/>
              </a:defRPr>
            </a:lvl4pPr>
            <a:lvl5pPr defTabSz="894080" eaLnBrk="0" hangingPunct="0">
              <a:defRPr sz="1200" b="1">
                <a:solidFill>
                  <a:schemeClr val="tx1"/>
                </a:solidFill>
                <a:latin typeface="Arial" panose="020B0604020202020204" pitchFamily="34" charset="0"/>
                <a:ea typeface="宋体" panose="02010600030101010101" pitchFamily="2" charset="-122"/>
              </a:defRPr>
            </a:lvl5pPr>
            <a:lvl6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6pPr>
            <a:lvl7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7pPr>
            <a:lvl8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8pPr>
            <a:lvl9pPr defTabSz="894080" eaLnBrk="0" fontAlgn="base" hangingPunct="0">
              <a:spcBef>
                <a:spcPct val="0"/>
              </a:spcBef>
              <a:spcAft>
                <a:spcPct val="0"/>
              </a:spcAft>
              <a:buSzPct val="100000"/>
              <a:defRPr sz="1200" b="1">
                <a:solidFill>
                  <a:schemeClr val="tx1"/>
                </a:solidFill>
                <a:latin typeface="Arial" panose="020B0604020202020204" pitchFamily="34" charset="0"/>
                <a:ea typeface="宋体" panose="02010600030101010101" pitchFamily="2" charset="-122"/>
              </a:defRPr>
            </a:lvl9pPr>
          </a:lstStyle>
          <a:p>
            <a:pPr marL="0" marR="0" lvl="0" indent="0" algn="ctr" defTabSz="894080" rtl="0" eaLnBrk="1" fontAlgn="ctr" latinLnBrk="0" hangingPunct="1">
              <a:lnSpc>
                <a:spcPct val="100000"/>
              </a:lnSpc>
              <a:spcBef>
                <a:spcPct val="0"/>
              </a:spcBef>
              <a:spcAft>
                <a:spcPct val="0"/>
              </a:spcAft>
              <a:buClrTx/>
              <a:buSzPct val="100000"/>
              <a:buFontTx/>
              <a:buNone/>
              <a:defRPr/>
            </a:pPr>
            <a:endParaRPr kumimoji="0" lang="zh-CN" altLang="zh-CN" sz="3500" b="0" i="0" u="none" strike="noStrike" kern="1200" cap="none" spc="0" normalizeH="0" baseline="0" noProof="0">
              <a:ln>
                <a:noFill/>
              </a:ln>
              <a:solidFill>
                <a:schemeClr val="tx2"/>
              </a:solidFill>
              <a:effectLst>
                <a:outerShdw blurRad="38100" dist="38100" dir="2700000" algn="tl">
                  <a:srgbClr val="FFFFFF"/>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411" name="Rectangle 3"/>
          <p:cNvSpPr/>
          <p:nvPr/>
        </p:nvSpPr>
        <p:spPr>
          <a:xfrm>
            <a:off x="327025" y="488950"/>
            <a:ext cx="4889500" cy="492125"/>
          </a:xfrm>
          <a:prstGeom prst="rect">
            <a:avLst/>
          </a:prstGeom>
          <a:noFill/>
          <a:ln w="9525">
            <a:noFill/>
          </a:ln>
        </p:spPr>
        <p:txBody>
          <a:bodyPr lIns="93682" tIns="46841" rIns="93682" bIns="46841" anchor="t">
            <a:spAutoFit/>
          </a:bodyPr>
          <a:lstStyle/>
          <a:p>
            <a:pPr lvl="0" defTabSz="936625" eaLnBrk="1" hangingPunct="1">
              <a:spcBef>
                <a:spcPct val="50000"/>
              </a:spcBef>
              <a:buClr>
                <a:srgbClr val="1F3F5F"/>
              </a:buClr>
              <a:buSzPct val="100000"/>
            </a:pPr>
            <a:r>
              <a:rPr lang="en-US" altLang="zh-CN" sz="2600" dirty="0">
                <a:latin typeface="Arial" panose="020B0604020202020204" pitchFamily="34" charset="0"/>
                <a:ea typeface="微软雅黑" panose="020B0503020204020204" pitchFamily="34" charset="-122"/>
                <a:sym typeface="Arial" panose="020B0604020202020204" pitchFamily="34" charset="0"/>
              </a:rPr>
              <a:t>2</a:t>
            </a:r>
            <a:r>
              <a:rPr lang="zh-CN" altLang="en-US" sz="2600" dirty="0">
                <a:latin typeface="Arial" panose="020B0604020202020204" pitchFamily="34" charset="0"/>
                <a:ea typeface="微软雅黑" panose="020B0503020204020204" pitchFamily="34" charset="-122"/>
                <a:sym typeface="Arial" panose="020B0604020202020204" pitchFamily="34" charset="0"/>
              </a:rPr>
              <a:t>、高处作业的类型</a:t>
            </a:r>
          </a:p>
        </p:txBody>
      </p:sp>
      <p:sp>
        <p:nvSpPr>
          <p:cNvPr id="17412" name="Rectangle 6"/>
          <p:cNvSpPr/>
          <p:nvPr/>
        </p:nvSpPr>
        <p:spPr>
          <a:xfrm>
            <a:off x="228600" y="1501090"/>
            <a:ext cx="9448800" cy="1815882"/>
          </a:xfrm>
          <a:prstGeom prst="rect">
            <a:avLst/>
          </a:prstGeom>
          <a:noFill/>
          <a:ln w="9525">
            <a:noFill/>
          </a:ln>
        </p:spPr>
        <p:txBody>
          <a:bodyPr anchor="ctr">
            <a:spAutoFit/>
          </a:bodyPr>
          <a:lstStyle/>
          <a:p>
            <a:pPr lvl="0" eaLnBrk="1" hangingPunct="1">
              <a:buClr>
                <a:srgbClr val="000000"/>
              </a:buClr>
              <a:buSzPct val="100000"/>
            </a:pPr>
            <a:r>
              <a:rPr lang="en-US" altLang="zh-CN" sz="2000" b="0" dirty="0">
                <a:latin typeface="Arial" panose="020B0604020202020204" pitchFamily="34" charset="0"/>
                <a:ea typeface="微软雅黑" panose="020B0503020204020204" pitchFamily="34" charset="-122"/>
                <a:sym typeface="Arial" panose="020B0604020202020204" pitchFamily="34" charset="0"/>
              </a:rPr>
              <a:t>④</a:t>
            </a:r>
            <a:r>
              <a:rPr lang="zh-CN" altLang="en-US" sz="2000" b="0" dirty="0">
                <a:latin typeface="Arial" panose="020B0604020202020204" pitchFamily="34" charset="0"/>
                <a:ea typeface="微软雅黑" panose="020B0503020204020204" pitchFamily="34" charset="-122"/>
                <a:sym typeface="Arial" panose="020B0604020202020204" pitchFamily="34" charset="0"/>
              </a:rPr>
              <a:t>、悬空作业 </a:t>
            </a:r>
            <a:br>
              <a:rPr lang="zh-CN" altLang="en-US" sz="2000" b="0" dirty="0">
                <a:latin typeface="Arial" panose="020B0604020202020204" pitchFamily="34" charset="0"/>
                <a:ea typeface="微软雅黑" panose="020B0503020204020204" pitchFamily="34" charset="-122"/>
                <a:sym typeface="Arial" panose="020B0604020202020204" pitchFamily="34" charset="0"/>
              </a:rPr>
            </a:br>
            <a:r>
              <a:rPr lang="zh-CN" altLang="en-US" sz="2000" b="0" dirty="0">
                <a:latin typeface="Arial" panose="020B0604020202020204" pitchFamily="34" charset="0"/>
                <a:ea typeface="微软雅黑" panose="020B0503020204020204" pitchFamily="34" charset="-122"/>
                <a:sym typeface="Arial" panose="020B0604020202020204" pitchFamily="34" charset="0"/>
              </a:rPr>
              <a:t>   </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r>
              <a:rPr lang="zh-CN" altLang="en-US" sz="1800" b="0" u="sng" dirty="0">
                <a:solidFill>
                  <a:srgbClr val="0000FF"/>
                </a:solidFill>
                <a:latin typeface="Arial" panose="020B0604020202020204" pitchFamily="34" charset="0"/>
                <a:ea typeface="微软雅黑" panose="020B0503020204020204" pitchFamily="34" charset="-122"/>
                <a:sym typeface="Arial" panose="020B0604020202020204" pitchFamily="34" charset="0"/>
              </a:rPr>
              <a:t>悬空作业是指</a:t>
            </a:r>
            <a:r>
              <a:rPr lang="zh-CN" altLang="en-US" sz="1800" b="0" dirty="0">
                <a:solidFill>
                  <a:srgbClr val="0000FF"/>
                </a:solidFill>
                <a:latin typeface="Arial" panose="020B0604020202020204" pitchFamily="34" charset="0"/>
                <a:ea typeface="微软雅黑" panose="020B0503020204020204" pitchFamily="34" charset="-122"/>
                <a:sym typeface="Arial" panose="020B0604020202020204" pitchFamily="34" charset="0"/>
              </a:rPr>
              <a:t>：在周边临空状态下进行高处作业。其特点是在操作者无立足点或无牢靠立足点条件下进行高处作业。</a:t>
            </a:r>
            <a:r>
              <a:rPr lang="zh-CN" altLang="en-US" sz="1800" b="0" dirty="0">
                <a:latin typeface="Arial" panose="020B0604020202020204" pitchFamily="34" charset="0"/>
                <a:ea typeface="微软雅黑" panose="020B0503020204020204" pitchFamily="34" charset="-122"/>
                <a:sym typeface="Arial" panose="020B0604020202020204" pitchFamily="34" charset="0"/>
              </a:rPr>
              <a:t>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r>
              <a:rPr lang="zh-CN" altLang="en-US" sz="1800" b="0" dirty="0">
                <a:latin typeface="Arial" panose="020B0604020202020204" pitchFamily="34" charset="0"/>
                <a:ea typeface="微软雅黑" panose="020B0503020204020204" pitchFamily="34" charset="-122"/>
                <a:sym typeface="Arial" panose="020B0604020202020204" pitchFamily="34" charset="0"/>
              </a:rPr>
              <a:t>    建筑施工中的构件吊装，利用吊篮进行外装修，悬挑或悬空梁板、雨棚等特殊部位支拆模板、扎筋、浇砼等项作业都属于悬空作业，由于是在不稳定的条件下施工作业，危险性很大。 </a:t>
            </a:r>
            <a:br>
              <a:rPr lang="zh-CN" altLang="en-US" sz="1800" b="0" dirty="0">
                <a:latin typeface="Arial" panose="020B0604020202020204" pitchFamily="34" charset="0"/>
                <a:ea typeface="微软雅黑" panose="020B0503020204020204" pitchFamily="34" charset="-122"/>
                <a:sym typeface="Arial" panose="020B0604020202020204" pitchFamily="34" charset="0"/>
              </a:rPr>
            </a:br>
            <a:endParaRPr lang="zh-CN" altLang="en-US" sz="1800" b="0" dirty="0">
              <a:latin typeface="Arial" panose="020B0604020202020204" pitchFamily="34" charset="0"/>
              <a:ea typeface="微软雅黑" panose="020B0503020204020204" pitchFamily="34" charset="-122"/>
              <a:sym typeface="Arial" panose="020B0604020202020204" pitchFamily="34" charset="0"/>
            </a:endParaRPr>
          </a:p>
        </p:txBody>
      </p:sp>
      <p:pic>
        <p:nvPicPr>
          <p:cNvPr id="17413" name="Picture 8"/>
          <p:cNvPicPr preferRelativeResize="0"/>
          <p:nvPr/>
        </p:nvPicPr>
        <p:blipFill>
          <a:blip r:embed="rId3"/>
          <a:stretch>
            <a:fillRect/>
          </a:stretch>
        </p:blipFill>
        <p:spPr>
          <a:xfrm>
            <a:off x="7731125" y="4267200"/>
            <a:ext cx="2058988" cy="2438400"/>
          </a:xfrm>
          <a:prstGeom prst="rect">
            <a:avLst/>
          </a:prstGeom>
          <a:noFill/>
          <a:ln w="9525" cap="flat" cmpd="sng">
            <a:solidFill>
              <a:srgbClr val="000000"/>
            </a:solidFill>
            <a:prstDash val="solid"/>
            <a:miter/>
            <a:headEnd type="none" w="med" len="med"/>
            <a:tailEnd type="none" w="med" len="med"/>
          </a:ln>
        </p:spPr>
      </p:pic>
      <p:pic>
        <p:nvPicPr>
          <p:cNvPr id="17414" name="Picture 9"/>
          <p:cNvPicPr preferRelativeResize="0"/>
          <p:nvPr/>
        </p:nvPicPr>
        <p:blipFill>
          <a:blip r:embed="rId4"/>
          <a:stretch>
            <a:fillRect/>
          </a:stretch>
        </p:blipFill>
        <p:spPr>
          <a:xfrm>
            <a:off x="304800" y="3581400"/>
            <a:ext cx="3090863" cy="3062288"/>
          </a:xfrm>
          <a:prstGeom prst="rect">
            <a:avLst/>
          </a:prstGeom>
          <a:noFill/>
          <a:ln w="9525" cap="flat" cmpd="sng">
            <a:solidFill>
              <a:srgbClr val="000000"/>
            </a:solidFill>
            <a:prstDash val="solid"/>
            <a:miter/>
            <a:headEnd type="none" w="med" len="med"/>
            <a:tailEnd type="none" w="med" len="med"/>
          </a:ln>
        </p:spPr>
      </p:pic>
      <p:pic>
        <p:nvPicPr>
          <p:cNvPr id="17415" name="Picture 10"/>
          <p:cNvPicPr preferRelativeResize="0"/>
          <p:nvPr/>
        </p:nvPicPr>
        <p:blipFill>
          <a:blip r:embed="rId5"/>
          <a:stretch>
            <a:fillRect/>
          </a:stretch>
        </p:blipFill>
        <p:spPr>
          <a:xfrm>
            <a:off x="2895600" y="3276600"/>
            <a:ext cx="2347913" cy="2895600"/>
          </a:xfrm>
          <a:prstGeom prst="rect">
            <a:avLst/>
          </a:prstGeom>
          <a:noFill/>
          <a:ln w="9525">
            <a:noFill/>
          </a:ln>
        </p:spPr>
      </p:pic>
      <p:pic>
        <p:nvPicPr>
          <p:cNvPr id="17416" name="Picture 11"/>
          <p:cNvPicPr preferRelativeResize="0"/>
          <p:nvPr/>
        </p:nvPicPr>
        <p:blipFill>
          <a:blip r:embed="rId6"/>
          <a:stretch>
            <a:fillRect/>
          </a:stretch>
        </p:blipFill>
        <p:spPr>
          <a:xfrm>
            <a:off x="5638800" y="4267200"/>
            <a:ext cx="2000250" cy="2446338"/>
          </a:xfrm>
          <a:prstGeom prst="rect">
            <a:avLst/>
          </a:prstGeom>
          <a:noFill/>
          <a:ln w="9525" cap="flat" cmpd="sng">
            <a:solidFill>
              <a:srgbClr val="000000"/>
            </a:solidFill>
            <a:prstDash val="solid"/>
            <a:miter/>
            <a:headEnd type="none" w="med" len="med"/>
            <a:tailEnd type="none" w="med" len="med"/>
          </a:ln>
        </p:spPr>
      </p:pic>
      <p:grpSp>
        <p:nvGrpSpPr>
          <p:cNvPr id="17417" name="Group 168"/>
          <p:cNvGrpSpPr/>
          <p:nvPr/>
        </p:nvGrpSpPr>
        <p:grpSpPr>
          <a:xfrm>
            <a:off x="5791200" y="4419600"/>
            <a:ext cx="304800" cy="381000"/>
            <a:chOff x="3600" y="2832"/>
            <a:chExt cx="336" cy="432"/>
          </a:xfrm>
        </p:grpSpPr>
        <p:sp>
          <p:nvSpPr>
            <p:cNvPr id="17418" name="Line 13"/>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19" name="Line 14"/>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0" name="Group 171"/>
          <p:cNvGrpSpPr/>
          <p:nvPr/>
        </p:nvGrpSpPr>
        <p:grpSpPr>
          <a:xfrm>
            <a:off x="382588" y="4495800"/>
            <a:ext cx="455612" cy="457200"/>
            <a:chOff x="3408" y="2112"/>
            <a:chExt cx="288" cy="288"/>
          </a:xfrm>
        </p:grpSpPr>
        <p:sp>
          <p:nvSpPr>
            <p:cNvPr id="17421" name="Line 16"/>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22" name="Line 17"/>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3" name="Group 174"/>
          <p:cNvGrpSpPr/>
          <p:nvPr/>
        </p:nvGrpSpPr>
        <p:grpSpPr>
          <a:xfrm>
            <a:off x="3048000" y="4267200"/>
            <a:ext cx="457200" cy="457200"/>
            <a:chOff x="3408" y="2112"/>
            <a:chExt cx="288" cy="288"/>
          </a:xfrm>
        </p:grpSpPr>
        <p:sp>
          <p:nvSpPr>
            <p:cNvPr id="17424" name="Line 19"/>
            <p:cNvSpPr/>
            <p:nvPr/>
          </p:nvSpPr>
          <p:spPr>
            <a:xfrm>
              <a:off x="3408" y="2256"/>
              <a:ext cx="96" cy="144"/>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25" name="Line 20"/>
            <p:cNvSpPr/>
            <p:nvPr/>
          </p:nvSpPr>
          <p:spPr>
            <a:xfrm flipH="1">
              <a:off x="3504" y="2112"/>
              <a:ext cx="192" cy="288"/>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26" name="Group 177"/>
          <p:cNvGrpSpPr/>
          <p:nvPr/>
        </p:nvGrpSpPr>
        <p:grpSpPr>
          <a:xfrm>
            <a:off x="9372600" y="4419600"/>
            <a:ext cx="304800" cy="381000"/>
            <a:chOff x="3600" y="2832"/>
            <a:chExt cx="336" cy="432"/>
          </a:xfrm>
        </p:grpSpPr>
        <p:sp>
          <p:nvSpPr>
            <p:cNvPr id="17427" name="Line 22"/>
            <p:cNvSpPr/>
            <p:nvPr/>
          </p:nvSpPr>
          <p:spPr>
            <a:xfrm>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28" name="Line 23"/>
            <p:cNvSpPr/>
            <p:nvPr/>
          </p:nvSpPr>
          <p:spPr>
            <a:xfrm flipH="1">
              <a:off x="3600" y="2832"/>
              <a:ext cx="336" cy="432"/>
            </a:xfrm>
            <a:prstGeom prst="line">
              <a:avLst/>
            </a:prstGeom>
            <a:ln w="28575" cap="flat" cmpd="sng">
              <a:solidFill>
                <a:srgbClr val="FF0000"/>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7429" name="Text Box 24"/>
          <p:cNvSpPr/>
          <p:nvPr/>
        </p:nvSpPr>
        <p:spPr>
          <a:xfrm>
            <a:off x="1319213" y="3519488"/>
            <a:ext cx="3176587" cy="366712"/>
          </a:xfrm>
          <a:prstGeom prst="rect">
            <a:avLst/>
          </a:prstGeom>
          <a:noFill/>
          <a:ln w="9525">
            <a:noFill/>
          </a:ln>
        </p:spPr>
        <p:txBody>
          <a:bodyPr wrap="none" anchor="t">
            <a:spAutoFit/>
          </a:bodyPr>
          <a:lstStyle/>
          <a:p>
            <a:pPr lvl="0" eaLnBrk="1" hangingPunct="1">
              <a:buClr>
                <a:srgbClr val="000000"/>
              </a:buClr>
              <a:buSzPct val="100000"/>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悬空作业系安全带和双安全绳</a:t>
            </a:r>
          </a:p>
        </p:txBody>
      </p:sp>
      <p:sp>
        <p:nvSpPr>
          <p:cNvPr id="17430" name="Text Box 25"/>
          <p:cNvSpPr/>
          <p:nvPr/>
        </p:nvSpPr>
        <p:spPr>
          <a:xfrm>
            <a:off x="1447800" y="4946650"/>
            <a:ext cx="725488" cy="274638"/>
          </a:xfrm>
          <a:prstGeom prst="rect">
            <a:avLst/>
          </a:prstGeom>
          <a:noFill/>
          <a:ln w="9525">
            <a:noFill/>
          </a:ln>
        </p:spPr>
        <p:txBody>
          <a:bodyPr wrap="none" anchor="t">
            <a:spAutoFit/>
          </a:bodyPr>
          <a:lstStyle/>
          <a:p>
            <a:pPr lvl="0" eaLnBrk="1" hangingPunct="1">
              <a:buClr>
                <a:srgbClr val="000000"/>
              </a:buClr>
              <a:buSzPct val="100000"/>
            </a:pP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安全绳</a:t>
            </a:r>
            <a:r>
              <a:rPr lang="en-US" altLang="zh-CN" b="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p>
        </p:txBody>
      </p:sp>
      <p:sp>
        <p:nvSpPr>
          <p:cNvPr id="17431" name="Line 26"/>
          <p:cNvSpPr/>
          <p:nvPr/>
        </p:nvSpPr>
        <p:spPr>
          <a:xfrm flipV="1">
            <a:off x="1447800" y="5181600"/>
            <a:ext cx="152400" cy="15240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32" name="Line 27"/>
          <p:cNvSpPr/>
          <p:nvPr/>
        </p:nvSpPr>
        <p:spPr>
          <a:xfrm>
            <a:off x="1600200" y="5181600"/>
            <a:ext cx="533400" cy="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33" name="Text Box 28"/>
          <p:cNvSpPr/>
          <p:nvPr/>
        </p:nvSpPr>
        <p:spPr>
          <a:xfrm>
            <a:off x="1295400" y="4495800"/>
            <a:ext cx="725488" cy="274638"/>
          </a:xfrm>
          <a:prstGeom prst="rect">
            <a:avLst/>
          </a:prstGeom>
          <a:noFill/>
          <a:ln w="9525">
            <a:noFill/>
          </a:ln>
        </p:spPr>
        <p:txBody>
          <a:bodyPr wrap="none" anchor="t">
            <a:spAutoFit/>
          </a:bodyPr>
          <a:lstStyle/>
          <a:p>
            <a:pPr lvl="0" eaLnBrk="1" hangingPunct="1">
              <a:buClr>
                <a:srgbClr val="000000"/>
              </a:buClr>
              <a:buSzPct val="100000"/>
            </a:pPr>
            <a:r>
              <a:rPr lang="zh-CN" altLang="en-US" b="0" dirty="0">
                <a:solidFill>
                  <a:schemeClr val="bg1"/>
                </a:solidFill>
                <a:latin typeface="Arial" panose="020B0604020202020204" pitchFamily="34" charset="0"/>
                <a:ea typeface="微软雅黑" panose="020B0503020204020204" pitchFamily="34" charset="-122"/>
                <a:sym typeface="Arial" panose="020B0604020202020204" pitchFamily="34" charset="0"/>
              </a:rPr>
              <a:t>安全绳</a:t>
            </a:r>
            <a:r>
              <a:rPr lang="en-US" altLang="zh-CN" b="0"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7434" name="Line 29"/>
          <p:cNvSpPr/>
          <p:nvPr/>
        </p:nvSpPr>
        <p:spPr>
          <a:xfrm flipV="1">
            <a:off x="1219200" y="4724400"/>
            <a:ext cx="153988" cy="15240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35" name="Line 30"/>
          <p:cNvSpPr/>
          <p:nvPr/>
        </p:nvSpPr>
        <p:spPr>
          <a:xfrm>
            <a:off x="1373188" y="4724400"/>
            <a:ext cx="531812" cy="0"/>
          </a:xfrm>
          <a:prstGeom prst="line">
            <a:avLst/>
          </a:prstGeom>
          <a:ln w="9525" cap="flat" cmpd="sng">
            <a:solidFill>
              <a:srgbClr val="FFFFFF"/>
            </a:solidFill>
            <a:prstDash val="solid"/>
            <a:round/>
            <a:headEnd type="none" w="med" len="med"/>
            <a:tailEnd type="none" w="med" len="med"/>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436" name="Text Box 31"/>
          <p:cNvSpPr/>
          <p:nvPr/>
        </p:nvSpPr>
        <p:spPr>
          <a:xfrm>
            <a:off x="6019800" y="6523038"/>
            <a:ext cx="2000548" cy="184666"/>
          </a:xfrm>
          <a:prstGeom prst="rect">
            <a:avLst/>
          </a:prstGeom>
          <a:solidFill>
            <a:srgbClr val="FFFFFF"/>
          </a:solidFill>
          <a:ln w="9525">
            <a:noFill/>
          </a:ln>
        </p:spPr>
        <p:txBody>
          <a:bodyPr wrap="none" lIns="0" tIns="0" rIns="0" bIns="0" anchor="t">
            <a:spAutoFit/>
          </a:bodyPr>
          <a:lstStyle/>
          <a:p>
            <a:pPr lvl="0" eaLnBrk="1" hangingPunct="1">
              <a:buClr>
                <a:srgbClr val="000000"/>
              </a:buClr>
              <a:buSzPct val="100000"/>
            </a:pPr>
            <a:r>
              <a:rPr lang="zh-CN" altLang="en-US" dirty="0">
                <a:latin typeface="Arial" panose="020B0604020202020204" pitchFamily="34" charset="0"/>
                <a:ea typeface="微软雅黑" panose="020B0503020204020204" pitchFamily="34" charset="-122"/>
                <a:sym typeface="Arial" panose="020B0604020202020204" pitchFamily="34" charset="0"/>
              </a:rPr>
              <a:t>悬空作业系安全带和单安全绳</a:t>
            </a:r>
          </a:p>
        </p:txBody>
      </p:sp>
    </p:spTree>
  </p:cSld>
  <p:clrMapOvr>
    <a:masterClrMapping/>
  </p:clrMapOvr>
  <p:transition spd="slow" advClick="0" advTm="0">
    <p:random/>
  </p:transition>
  <p:timing>
    <p:tnLst>
      <p:par>
        <p:cTn id="1" dur="indefinite" restart="never" nodeType="tmRoot"/>
      </p:par>
    </p:tnLst>
  </p:timing>
</p:sld>
</file>

<file path=ppt/theme/theme1.xml><?xml version="1.0" encoding="utf-8"?>
<a:theme xmlns:a="http://schemas.openxmlformats.org/drawingml/2006/main" name="[获取资料咨询微信：ansyingsj1]">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Tx/>
          <a:buNone/>
          <a:defRPr kumimoji="0" lang="zh-CN" altLang="zh-CN" sz="1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Tx/>
          <a:buNone/>
          <a:defRPr kumimoji="0" lang="zh-CN" altLang="zh-CN" sz="12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FFFFFF"/>
        </a:accent3>
        <a:accent4>
          <a:srgbClr val="2A2A2A"/>
        </a:accent4>
        <a:accent5>
          <a:srgbClr val="FFCAAA"/>
        </a:accent5>
        <a:accent6>
          <a:srgbClr val="B92D00"/>
        </a:accent6>
        <a:hlink>
          <a:srgbClr val="808080"/>
        </a:hlink>
        <a:folHlink>
          <a:srgbClr val="666633"/>
        </a:folHlink>
      </a:clrScheme>
      <a:clrMap bg1="lt1" tx1="dk1" bg2="lt2" tx2="dk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E2E2FF"/>
        </a:accent3>
        <a:accent4>
          <a:srgbClr val="2A2A2A"/>
        </a:accent4>
        <a:accent5>
          <a:srgbClr val="ADB8E2"/>
        </a:accent5>
        <a:accent6>
          <a:srgbClr val="2D2DB9"/>
        </a:accent6>
        <a:hlink>
          <a:srgbClr val="808080"/>
        </a:hlink>
        <a:folHlink>
          <a:srgbClr val="666633"/>
        </a:folHlink>
      </a:clrScheme>
      <a:clrMap bg1="lt1" tx1="dk1" bg2="lt2" tx2="dk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FFFFFF"/>
        </a:accent3>
        <a:accent4>
          <a:srgbClr val="2A2A2A"/>
        </a:accent4>
        <a:accent5>
          <a:srgbClr val="E2ADAA"/>
        </a:accent5>
        <a:accent6>
          <a:srgbClr val="B98A00"/>
        </a:accent6>
        <a:hlink>
          <a:srgbClr val="808080"/>
        </a:hlink>
        <a:folHlink>
          <a:srgbClr val="666633"/>
        </a:folHlink>
      </a:clrScheme>
      <a:clrMap bg1="lt1" tx1="dk1" bg2="lt2" tx2="dk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FFFFFF"/>
        </a:accent3>
        <a:accent4>
          <a:srgbClr val="0D033F"/>
        </a:accent4>
        <a:accent5>
          <a:srgbClr val="FFB8AA"/>
        </a:accent5>
        <a:accent6>
          <a:srgbClr val="E72D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FBFBFB"/>
        </a:accent3>
        <a:accent4>
          <a:srgbClr val="847855"/>
        </a:accent4>
        <a:accent5>
          <a:srgbClr val="E2CAAD"/>
        </a:accent5>
        <a:accent6>
          <a:srgbClr val="818A5D"/>
        </a:accent6>
        <a:hlink>
          <a:srgbClr val="336600"/>
        </a:hlink>
        <a:folHlink>
          <a:srgbClr val="808000"/>
        </a:folHlink>
      </a:clrScheme>
      <a:clrMap bg1="lt1" tx1="dk1" bg2="lt2" tx2="dk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FFFFFF"/>
        </a:accent3>
        <a:accent4>
          <a:srgbClr val="2A2A2A"/>
        </a:accent4>
        <a:accent5>
          <a:srgbClr val="E2CAAA"/>
        </a:accent5>
        <a:accent6>
          <a:srgbClr val="E78A00"/>
        </a:accent6>
        <a:hlink>
          <a:srgbClr val="FFCC00"/>
        </a:hlink>
        <a:folHlink>
          <a:srgbClr val="706F37"/>
        </a:folHlink>
      </a:clrScheme>
      <a:clrMap bg1="lt1" tx1="dk1" bg2="lt2" tx2="dk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6595</Words>
  <Application>Microsoft Office PowerPoint</Application>
  <PresentationFormat>A4 纸张(210x297 毫米)</PresentationFormat>
  <Paragraphs>770</Paragraphs>
  <Slides>81</Slides>
  <Notes>78</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81</vt:i4>
      </vt:variant>
    </vt:vector>
  </HeadingPairs>
  <TitlesOfParts>
    <vt:vector size="89" baseType="lpstr">
      <vt:lpstr>宋体</vt:lpstr>
      <vt:lpstr>微软雅黑</vt:lpstr>
      <vt:lpstr>Arial</vt:lpstr>
      <vt:lpstr>Garamond</vt:lpstr>
      <vt:lpstr>Kartika</vt:lpstr>
      <vt:lpstr>Wingdings</vt:lpstr>
      <vt:lpstr>[获取资料咨询微信：ansyingsj1]</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2020-04-02T12:18:32Z</dcterms:created>
  <dcterms:modified xsi:type="dcterms:W3CDTF">2020-05-09T23:57:41Z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2052-11.1.0.9341</vt:lpwstr>
  </property>
</Properties>
</file>